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328" r:id="rId2"/>
    <p:sldId id="329" r:id="rId3"/>
    <p:sldId id="333" r:id="rId4"/>
    <p:sldId id="334" r:id="rId5"/>
    <p:sldId id="256" r:id="rId6"/>
    <p:sldId id="277" r:id="rId7"/>
    <p:sldId id="259" r:id="rId8"/>
    <p:sldId id="257" r:id="rId9"/>
    <p:sldId id="258" r:id="rId10"/>
    <p:sldId id="260" r:id="rId11"/>
    <p:sldId id="270" r:id="rId12"/>
    <p:sldId id="261" r:id="rId13"/>
    <p:sldId id="262" r:id="rId14"/>
    <p:sldId id="263" r:id="rId15"/>
    <p:sldId id="331" r:id="rId16"/>
    <p:sldId id="332" r:id="rId17"/>
    <p:sldId id="337" r:id="rId18"/>
    <p:sldId id="264" r:id="rId19"/>
    <p:sldId id="265" r:id="rId20"/>
    <p:sldId id="341" r:id="rId21"/>
    <p:sldId id="266" r:id="rId22"/>
    <p:sldId id="335" r:id="rId23"/>
    <p:sldId id="336" r:id="rId24"/>
    <p:sldId id="267" r:id="rId25"/>
    <p:sldId id="268" r:id="rId26"/>
    <p:sldId id="330" r:id="rId27"/>
    <p:sldId id="269" r:id="rId28"/>
    <p:sldId id="338" r:id="rId29"/>
    <p:sldId id="339" r:id="rId30"/>
    <p:sldId id="340" r:id="rId31"/>
    <p:sldId id="278" r:id="rId32"/>
    <p:sldId id="271" r:id="rId33"/>
    <p:sldId id="272" r:id="rId34"/>
    <p:sldId id="290" r:id="rId35"/>
    <p:sldId id="273" r:id="rId36"/>
    <p:sldId id="287" r:id="rId37"/>
    <p:sldId id="274" r:id="rId38"/>
    <p:sldId id="297" r:id="rId39"/>
    <p:sldId id="288" r:id="rId40"/>
    <p:sldId id="275" r:id="rId41"/>
    <p:sldId id="289" r:id="rId42"/>
    <p:sldId id="298" r:id="rId43"/>
    <p:sldId id="299" r:id="rId44"/>
    <p:sldId id="296" r:id="rId45"/>
    <p:sldId id="303" r:id="rId46"/>
    <p:sldId id="276" r:id="rId47"/>
    <p:sldId id="279" r:id="rId48"/>
    <p:sldId id="280" r:id="rId49"/>
    <p:sldId id="281" r:id="rId50"/>
    <p:sldId id="282" r:id="rId51"/>
    <p:sldId id="283" r:id="rId52"/>
    <p:sldId id="284" r:id="rId53"/>
    <p:sldId id="285" r:id="rId54"/>
    <p:sldId id="286" r:id="rId55"/>
    <p:sldId id="291" r:id="rId56"/>
    <p:sldId id="292" r:id="rId57"/>
    <p:sldId id="293" r:id="rId58"/>
    <p:sldId id="294" r:id="rId59"/>
    <p:sldId id="295" r:id="rId60"/>
    <p:sldId id="300" r:id="rId61"/>
    <p:sldId id="301" r:id="rId62"/>
    <p:sldId id="302" r:id="rId63"/>
    <p:sldId id="304" r:id="rId64"/>
    <p:sldId id="307" r:id="rId65"/>
    <p:sldId id="308" r:id="rId66"/>
    <p:sldId id="305" r:id="rId67"/>
    <p:sldId id="314" r:id="rId68"/>
    <p:sldId id="309" r:id="rId69"/>
    <p:sldId id="310" r:id="rId70"/>
    <p:sldId id="319" r:id="rId71"/>
    <p:sldId id="311" r:id="rId72"/>
    <p:sldId id="312" r:id="rId73"/>
    <p:sldId id="313" r:id="rId74"/>
    <p:sldId id="315" r:id="rId75"/>
    <p:sldId id="320" r:id="rId76"/>
    <p:sldId id="322" r:id="rId77"/>
    <p:sldId id="325" r:id="rId78"/>
    <p:sldId id="321" r:id="rId79"/>
    <p:sldId id="323" r:id="rId80"/>
    <p:sldId id="326" r:id="rId81"/>
    <p:sldId id="316" r:id="rId82"/>
    <p:sldId id="317" r:id="rId83"/>
    <p:sldId id="318" r:id="rId84"/>
    <p:sldId id="324"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DB884-1C8A-4CC1-B683-D5A7E3E875BE}" type="datetimeFigureOut">
              <a:rPr lang="en-IN" smtClean="0"/>
              <a:t>06-01-2025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4744B-2581-4F76-8E2B-4F1FAA8E5474}" type="slidenum">
              <a:rPr lang="en-IN" smtClean="0"/>
              <a:t>‹#›</a:t>
            </a:fld>
            <a:endParaRPr lang="en-IN"/>
          </a:p>
        </p:txBody>
      </p:sp>
    </p:spTree>
    <p:extLst>
      <p:ext uri="{BB962C8B-B14F-4D97-AF65-F5344CB8AC3E}">
        <p14:creationId xmlns:p14="http://schemas.microsoft.com/office/powerpoint/2010/main" val="69998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4ADD7-897F-4F47-A317-DE24AB827DD3}" type="slidenum">
              <a:rPr lang="en-US" smtClean="0"/>
              <a:pPr/>
              <a:t>1</a:t>
            </a:fld>
            <a:endParaRPr lang="en-US"/>
          </a:p>
        </p:txBody>
      </p:sp>
    </p:spTree>
    <p:extLst>
      <p:ext uri="{BB962C8B-B14F-4D97-AF65-F5344CB8AC3E}">
        <p14:creationId xmlns:p14="http://schemas.microsoft.com/office/powerpoint/2010/main" val="15833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4ADD7-897F-4F47-A317-DE24AB827DD3}" type="slidenum">
              <a:rPr lang="en-US" smtClean="0"/>
              <a:pPr/>
              <a:t>2</a:t>
            </a:fld>
            <a:endParaRPr lang="en-US"/>
          </a:p>
        </p:txBody>
      </p:sp>
    </p:spTree>
    <p:extLst>
      <p:ext uri="{BB962C8B-B14F-4D97-AF65-F5344CB8AC3E}">
        <p14:creationId xmlns:p14="http://schemas.microsoft.com/office/powerpoint/2010/main" val="3657748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AF4E-A2EE-ADBA-EE35-A6A390C12A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EBCC633-2112-040B-87EE-03DD1CD04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285FA3-758A-8F67-DE27-6F4504F3CF49}"/>
              </a:ext>
            </a:extLst>
          </p:cNvPr>
          <p:cNvSpPr>
            <a:spLocks noGrp="1"/>
          </p:cNvSpPr>
          <p:nvPr>
            <p:ph type="dt" sz="half" idx="10"/>
          </p:nvPr>
        </p:nvSpPr>
        <p:spPr/>
        <p:txBody>
          <a:bodyPr/>
          <a:lstStyle/>
          <a:p>
            <a:fld id="{4DC3DEF2-7BE6-4BBE-A8FF-4972388B7039}" type="datetimeFigureOut">
              <a:rPr lang="en-IN" smtClean="0"/>
              <a:t>06-01-2025</a:t>
            </a:fld>
            <a:endParaRPr lang="en-IN"/>
          </a:p>
        </p:txBody>
      </p:sp>
      <p:sp>
        <p:nvSpPr>
          <p:cNvPr id="5" name="Footer Placeholder 4">
            <a:extLst>
              <a:ext uri="{FF2B5EF4-FFF2-40B4-BE49-F238E27FC236}">
                <a16:creationId xmlns:a16="http://schemas.microsoft.com/office/drawing/2014/main" id="{AB6299EB-363D-25FC-51E8-B37E7C3273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86868B-CA7E-00A6-0328-FEBCE663C041}"/>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347226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A0B1-807F-6412-A7E3-D7F3F8131C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FDC7A6-1C40-D67C-80C2-F0308ED656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56098A-D6B5-0905-A779-EDEE3E709C50}"/>
              </a:ext>
            </a:extLst>
          </p:cNvPr>
          <p:cNvSpPr>
            <a:spLocks noGrp="1"/>
          </p:cNvSpPr>
          <p:nvPr>
            <p:ph type="dt" sz="half" idx="10"/>
          </p:nvPr>
        </p:nvSpPr>
        <p:spPr/>
        <p:txBody>
          <a:bodyPr/>
          <a:lstStyle/>
          <a:p>
            <a:fld id="{4DC3DEF2-7BE6-4BBE-A8FF-4972388B7039}" type="datetimeFigureOut">
              <a:rPr lang="en-IN" smtClean="0"/>
              <a:t>06-01-2025</a:t>
            </a:fld>
            <a:endParaRPr lang="en-IN"/>
          </a:p>
        </p:txBody>
      </p:sp>
      <p:sp>
        <p:nvSpPr>
          <p:cNvPr id="5" name="Footer Placeholder 4">
            <a:extLst>
              <a:ext uri="{FF2B5EF4-FFF2-40B4-BE49-F238E27FC236}">
                <a16:creationId xmlns:a16="http://schemas.microsoft.com/office/drawing/2014/main" id="{30FBC42B-BB2E-D612-3A11-B8C3353B2F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DDECE3-AB54-9B26-8AFD-63343A52F3E9}"/>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250413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835497-D1C2-5724-6677-1C259C7284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1C5993-95B5-444B-499F-A1DCB5D522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371ACC-5059-8E9A-D02C-F8FC42D91660}"/>
              </a:ext>
            </a:extLst>
          </p:cNvPr>
          <p:cNvSpPr>
            <a:spLocks noGrp="1"/>
          </p:cNvSpPr>
          <p:nvPr>
            <p:ph type="dt" sz="half" idx="10"/>
          </p:nvPr>
        </p:nvSpPr>
        <p:spPr/>
        <p:txBody>
          <a:bodyPr/>
          <a:lstStyle/>
          <a:p>
            <a:fld id="{4DC3DEF2-7BE6-4BBE-A8FF-4972388B7039}" type="datetimeFigureOut">
              <a:rPr lang="en-IN" smtClean="0"/>
              <a:t>06-01-2025</a:t>
            </a:fld>
            <a:endParaRPr lang="en-IN"/>
          </a:p>
        </p:txBody>
      </p:sp>
      <p:sp>
        <p:nvSpPr>
          <p:cNvPr id="5" name="Footer Placeholder 4">
            <a:extLst>
              <a:ext uri="{FF2B5EF4-FFF2-40B4-BE49-F238E27FC236}">
                <a16:creationId xmlns:a16="http://schemas.microsoft.com/office/drawing/2014/main" id="{76C83A2A-A2A7-1D3D-FF16-866D896F57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07C414-440C-7AF4-2F96-0894C41079B0}"/>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87930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C52E-1E60-635C-36DC-8606DC948B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E51D14-8AB7-71A4-1110-FE966690E0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0CE9CB-C8A8-2C86-6270-B4B033DBFF72}"/>
              </a:ext>
            </a:extLst>
          </p:cNvPr>
          <p:cNvSpPr>
            <a:spLocks noGrp="1"/>
          </p:cNvSpPr>
          <p:nvPr>
            <p:ph type="dt" sz="half" idx="10"/>
          </p:nvPr>
        </p:nvSpPr>
        <p:spPr/>
        <p:txBody>
          <a:bodyPr/>
          <a:lstStyle/>
          <a:p>
            <a:fld id="{4DC3DEF2-7BE6-4BBE-A8FF-4972388B7039}" type="datetimeFigureOut">
              <a:rPr lang="en-IN" smtClean="0"/>
              <a:t>06-01-2025</a:t>
            </a:fld>
            <a:endParaRPr lang="en-IN"/>
          </a:p>
        </p:txBody>
      </p:sp>
      <p:sp>
        <p:nvSpPr>
          <p:cNvPr id="5" name="Footer Placeholder 4">
            <a:extLst>
              <a:ext uri="{FF2B5EF4-FFF2-40B4-BE49-F238E27FC236}">
                <a16:creationId xmlns:a16="http://schemas.microsoft.com/office/drawing/2014/main" id="{66683178-F9C5-3875-30D5-F069C60478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A27E94-729D-A3AA-EF83-61B1150E7E16}"/>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196158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856F-DDEE-C845-5DA4-CB24737679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A810D1-C688-1A0E-228B-A85F7048A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26EF67-DFF0-010A-3B0E-DE51B4DCC0FE}"/>
              </a:ext>
            </a:extLst>
          </p:cNvPr>
          <p:cNvSpPr>
            <a:spLocks noGrp="1"/>
          </p:cNvSpPr>
          <p:nvPr>
            <p:ph type="dt" sz="half" idx="10"/>
          </p:nvPr>
        </p:nvSpPr>
        <p:spPr/>
        <p:txBody>
          <a:bodyPr/>
          <a:lstStyle/>
          <a:p>
            <a:fld id="{4DC3DEF2-7BE6-4BBE-A8FF-4972388B7039}" type="datetimeFigureOut">
              <a:rPr lang="en-IN" smtClean="0"/>
              <a:t>06-01-2025</a:t>
            </a:fld>
            <a:endParaRPr lang="en-IN"/>
          </a:p>
        </p:txBody>
      </p:sp>
      <p:sp>
        <p:nvSpPr>
          <p:cNvPr id="5" name="Footer Placeholder 4">
            <a:extLst>
              <a:ext uri="{FF2B5EF4-FFF2-40B4-BE49-F238E27FC236}">
                <a16:creationId xmlns:a16="http://schemas.microsoft.com/office/drawing/2014/main" id="{0CBF6E04-89C2-159E-02F1-9058074D56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DBE445-8628-1BA9-6F10-7F2738149D55}"/>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199347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6594-137B-EE88-1649-F4725AC16A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18D858-5757-2257-843D-66B3DB7DBA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745851-F779-350A-E16C-0906EA4A46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8305215-F1DF-508E-782A-F269486AEA1C}"/>
              </a:ext>
            </a:extLst>
          </p:cNvPr>
          <p:cNvSpPr>
            <a:spLocks noGrp="1"/>
          </p:cNvSpPr>
          <p:nvPr>
            <p:ph type="dt" sz="half" idx="10"/>
          </p:nvPr>
        </p:nvSpPr>
        <p:spPr/>
        <p:txBody>
          <a:bodyPr/>
          <a:lstStyle/>
          <a:p>
            <a:fld id="{4DC3DEF2-7BE6-4BBE-A8FF-4972388B7039}" type="datetimeFigureOut">
              <a:rPr lang="en-IN" smtClean="0"/>
              <a:t>06-01-2025</a:t>
            </a:fld>
            <a:endParaRPr lang="en-IN"/>
          </a:p>
        </p:txBody>
      </p:sp>
      <p:sp>
        <p:nvSpPr>
          <p:cNvPr id="6" name="Footer Placeholder 5">
            <a:extLst>
              <a:ext uri="{FF2B5EF4-FFF2-40B4-BE49-F238E27FC236}">
                <a16:creationId xmlns:a16="http://schemas.microsoft.com/office/drawing/2014/main" id="{09F3F64A-EEC6-D18A-98BE-05F4BDDE1E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17E25E-4199-EEFD-BE7B-E75AECBDD866}"/>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1803906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F41B-C694-F970-A57E-2D6E626C9D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9A10B1-10C6-861D-3D42-A84ECEAAF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453A2D-FD3B-A5EC-FD5D-65D8D23735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3795EB-53A4-CB0E-D7D8-238AED70C8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3337ED-ECE3-5D47-0760-EDF92C7AE9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2F4F8A-BAD6-68AF-1CE1-EAE72BCA8B9F}"/>
              </a:ext>
            </a:extLst>
          </p:cNvPr>
          <p:cNvSpPr>
            <a:spLocks noGrp="1"/>
          </p:cNvSpPr>
          <p:nvPr>
            <p:ph type="dt" sz="half" idx="10"/>
          </p:nvPr>
        </p:nvSpPr>
        <p:spPr/>
        <p:txBody>
          <a:bodyPr/>
          <a:lstStyle/>
          <a:p>
            <a:fld id="{4DC3DEF2-7BE6-4BBE-A8FF-4972388B7039}" type="datetimeFigureOut">
              <a:rPr lang="en-IN" smtClean="0"/>
              <a:t>06-01-2025</a:t>
            </a:fld>
            <a:endParaRPr lang="en-IN"/>
          </a:p>
        </p:txBody>
      </p:sp>
      <p:sp>
        <p:nvSpPr>
          <p:cNvPr id="8" name="Footer Placeholder 7">
            <a:extLst>
              <a:ext uri="{FF2B5EF4-FFF2-40B4-BE49-F238E27FC236}">
                <a16:creationId xmlns:a16="http://schemas.microsoft.com/office/drawing/2014/main" id="{AF5AE6A6-08AB-4CD4-F189-A85668F5B3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5DB258-81DB-090F-569D-BBF88F82EE20}"/>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304273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67E8-D733-85AA-1B6A-51C8D9BB44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E4D1A1-C93B-5047-5978-9DED4CA4A835}"/>
              </a:ext>
            </a:extLst>
          </p:cNvPr>
          <p:cNvSpPr>
            <a:spLocks noGrp="1"/>
          </p:cNvSpPr>
          <p:nvPr>
            <p:ph type="dt" sz="half" idx="10"/>
          </p:nvPr>
        </p:nvSpPr>
        <p:spPr/>
        <p:txBody>
          <a:bodyPr/>
          <a:lstStyle/>
          <a:p>
            <a:fld id="{4DC3DEF2-7BE6-4BBE-A8FF-4972388B7039}" type="datetimeFigureOut">
              <a:rPr lang="en-IN" smtClean="0"/>
              <a:t>06-01-2025</a:t>
            </a:fld>
            <a:endParaRPr lang="en-IN"/>
          </a:p>
        </p:txBody>
      </p:sp>
      <p:sp>
        <p:nvSpPr>
          <p:cNvPr id="4" name="Footer Placeholder 3">
            <a:extLst>
              <a:ext uri="{FF2B5EF4-FFF2-40B4-BE49-F238E27FC236}">
                <a16:creationId xmlns:a16="http://schemas.microsoft.com/office/drawing/2014/main" id="{8CDECF4D-18FE-AD70-5B41-CC4F6394942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B3D1F3-A2E9-2E40-DF12-E68072045DE4}"/>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336319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55BC9B-D41D-E5D0-2435-8336D5137A3B}"/>
              </a:ext>
            </a:extLst>
          </p:cNvPr>
          <p:cNvSpPr>
            <a:spLocks noGrp="1"/>
          </p:cNvSpPr>
          <p:nvPr>
            <p:ph type="dt" sz="half" idx="10"/>
          </p:nvPr>
        </p:nvSpPr>
        <p:spPr/>
        <p:txBody>
          <a:bodyPr/>
          <a:lstStyle/>
          <a:p>
            <a:fld id="{4DC3DEF2-7BE6-4BBE-A8FF-4972388B7039}" type="datetimeFigureOut">
              <a:rPr lang="en-IN" smtClean="0"/>
              <a:t>06-01-2025</a:t>
            </a:fld>
            <a:endParaRPr lang="en-IN"/>
          </a:p>
        </p:txBody>
      </p:sp>
      <p:sp>
        <p:nvSpPr>
          <p:cNvPr id="3" name="Footer Placeholder 2">
            <a:extLst>
              <a:ext uri="{FF2B5EF4-FFF2-40B4-BE49-F238E27FC236}">
                <a16:creationId xmlns:a16="http://schemas.microsoft.com/office/drawing/2014/main" id="{5BCFF083-E2A8-DB75-E7E7-A5B74872DD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34853E-DC04-F1EA-94FF-EE9F550405C3}"/>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3677524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1FE0-931F-57F7-937E-D09D5F507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3F92BB-993F-24AE-7238-890B93275A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3402CF-3DC6-2393-08C5-A9827C6F2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8CB06-CF85-E504-277A-685F446E8483}"/>
              </a:ext>
            </a:extLst>
          </p:cNvPr>
          <p:cNvSpPr>
            <a:spLocks noGrp="1"/>
          </p:cNvSpPr>
          <p:nvPr>
            <p:ph type="dt" sz="half" idx="10"/>
          </p:nvPr>
        </p:nvSpPr>
        <p:spPr/>
        <p:txBody>
          <a:bodyPr/>
          <a:lstStyle/>
          <a:p>
            <a:fld id="{4DC3DEF2-7BE6-4BBE-A8FF-4972388B7039}" type="datetimeFigureOut">
              <a:rPr lang="en-IN" smtClean="0"/>
              <a:t>06-01-2025</a:t>
            </a:fld>
            <a:endParaRPr lang="en-IN"/>
          </a:p>
        </p:txBody>
      </p:sp>
      <p:sp>
        <p:nvSpPr>
          <p:cNvPr id="6" name="Footer Placeholder 5">
            <a:extLst>
              <a:ext uri="{FF2B5EF4-FFF2-40B4-BE49-F238E27FC236}">
                <a16:creationId xmlns:a16="http://schemas.microsoft.com/office/drawing/2014/main" id="{E66BE16A-E62E-BDDA-A0DA-626E1E03B6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A30136-9F15-49DB-E48C-254BC154E9F7}"/>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329050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6D06-EE38-383E-9F0C-EDC4CD8AD2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E118AB6-DA98-8F4F-17A3-D94104E4D0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3C2E18D-EF0E-0510-A1CE-124B2DB48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B9C289-009F-9B19-696D-C4F585A76411}"/>
              </a:ext>
            </a:extLst>
          </p:cNvPr>
          <p:cNvSpPr>
            <a:spLocks noGrp="1"/>
          </p:cNvSpPr>
          <p:nvPr>
            <p:ph type="dt" sz="half" idx="10"/>
          </p:nvPr>
        </p:nvSpPr>
        <p:spPr/>
        <p:txBody>
          <a:bodyPr/>
          <a:lstStyle/>
          <a:p>
            <a:fld id="{4DC3DEF2-7BE6-4BBE-A8FF-4972388B7039}" type="datetimeFigureOut">
              <a:rPr lang="en-IN" smtClean="0"/>
              <a:t>06-01-2025</a:t>
            </a:fld>
            <a:endParaRPr lang="en-IN"/>
          </a:p>
        </p:txBody>
      </p:sp>
      <p:sp>
        <p:nvSpPr>
          <p:cNvPr id="6" name="Footer Placeholder 5">
            <a:extLst>
              <a:ext uri="{FF2B5EF4-FFF2-40B4-BE49-F238E27FC236}">
                <a16:creationId xmlns:a16="http://schemas.microsoft.com/office/drawing/2014/main" id="{34D557BD-6C66-F204-7C99-FE03E9318A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339734-1B21-FAEB-115A-7D349E1135D7}"/>
              </a:ext>
            </a:extLst>
          </p:cNvPr>
          <p:cNvSpPr>
            <a:spLocks noGrp="1"/>
          </p:cNvSpPr>
          <p:nvPr>
            <p:ph type="sldNum" sz="quarter" idx="12"/>
          </p:nvPr>
        </p:nvSpPr>
        <p:spPr/>
        <p:txBody>
          <a:bodyPr/>
          <a:lstStyle/>
          <a:p>
            <a:fld id="{9518C6AB-C63C-4CA0-A030-F29409C8403F}" type="slidenum">
              <a:rPr lang="en-IN" smtClean="0"/>
              <a:t>‹#›</a:t>
            </a:fld>
            <a:endParaRPr lang="en-IN"/>
          </a:p>
        </p:txBody>
      </p:sp>
    </p:spTree>
    <p:extLst>
      <p:ext uri="{BB962C8B-B14F-4D97-AF65-F5344CB8AC3E}">
        <p14:creationId xmlns:p14="http://schemas.microsoft.com/office/powerpoint/2010/main" val="2475441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07B03E-B5A0-B3E8-D44F-3865F176C6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820E1D-77E9-751B-4BD1-0890BAC1A1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D82476-CD28-14A8-F826-8CD9E2BF9D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3DEF2-7BE6-4BBE-A8FF-4972388B7039}" type="datetimeFigureOut">
              <a:rPr lang="en-IN" smtClean="0"/>
              <a:t>06-01-2025</a:t>
            </a:fld>
            <a:endParaRPr lang="en-IN"/>
          </a:p>
        </p:txBody>
      </p:sp>
      <p:sp>
        <p:nvSpPr>
          <p:cNvPr id="5" name="Footer Placeholder 4">
            <a:extLst>
              <a:ext uri="{FF2B5EF4-FFF2-40B4-BE49-F238E27FC236}">
                <a16:creationId xmlns:a16="http://schemas.microsoft.com/office/drawing/2014/main" id="{3A43BD11-332C-35AA-C2A1-441BB9CEAD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B442C8D-1893-69A5-BE3F-02A65457F1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8C6AB-C63C-4CA0-A030-F29409C8403F}" type="slidenum">
              <a:rPr lang="en-IN" smtClean="0"/>
              <a:t>‹#›</a:t>
            </a:fld>
            <a:endParaRPr lang="en-IN"/>
          </a:p>
        </p:txBody>
      </p:sp>
    </p:spTree>
    <p:extLst>
      <p:ext uri="{BB962C8B-B14F-4D97-AF65-F5344CB8AC3E}">
        <p14:creationId xmlns:p14="http://schemas.microsoft.com/office/powerpoint/2010/main" val="3321309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7">
            <a:extLst>
              <a:ext uri="{FF2B5EF4-FFF2-40B4-BE49-F238E27FC236}">
                <a16:creationId xmlns:a16="http://schemas.microsoft.com/office/drawing/2014/main" id="{9EB8A4A0-26E8-41C7-BE65-3B55B361B40D}"/>
              </a:ext>
            </a:extLst>
          </p:cNvPr>
          <p:cNvSpPr/>
          <p:nvPr/>
        </p:nvSpPr>
        <p:spPr>
          <a:xfrm>
            <a:off x="1737467" y="426501"/>
            <a:ext cx="8717065" cy="534716"/>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IMPORTANCE OF ANALOG TO DIGTIAL CONVERSION </a:t>
            </a:r>
          </a:p>
        </p:txBody>
      </p:sp>
      <p:pic>
        <p:nvPicPr>
          <p:cNvPr id="2" name="Picture 2">
            <a:extLst>
              <a:ext uri="{FF2B5EF4-FFF2-40B4-BE49-F238E27FC236}">
                <a16:creationId xmlns:a16="http://schemas.microsoft.com/office/drawing/2014/main" id="{83848215-23AE-8F11-2263-36F503A1D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613" y="1250302"/>
            <a:ext cx="9884129" cy="48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4803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C9969-5C39-39CC-7C9C-523DE8BF8C11}"/>
              </a:ext>
            </a:extLst>
          </p:cNvPr>
          <p:cNvSpPr>
            <a:spLocks noGrp="1"/>
          </p:cNvSpPr>
          <p:nvPr>
            <p:ph type="title"/>
          </p:nvPr>
        </p:nvSpPr>
        <p:spPr>
          <a:xfrm>
            <a:off x="489857" y="365125"/>
            <a:ext cx="10863943" cy="701675"/>
          </a:xfrm>
        </p:spPr>
        <p:txBody>
          <a:bodyPr>
            <a:normAutofit fontScale="90000"/>
          </a:bodyPr>
          <a:lstStyle/>
          <a:p>
            <a:r>
              <a:rPr lang="en-IN" b="1" dirty="0"/>
              <a:t>Pulse Digital Modulation</a:t>
            </a:r>
            <a:r>
              <a:rPr lang="en-IN" dirty="0"/>
              <a:t>:</a:t>
            </a:r>
            <a:br>
              <a:rPr lang="en-IN" dirty="0"/>
            </a:br>
            <a:endParaRPr lang="en-IN" dirty="0"/>
          </a:p>
        </p:txBody>
      </p:sp>
      <p:pic>
        <p:nvPicPr>
          <p:cNvPr id="5" name="Picture 4">
            <a:extLst>
              <a:ext uri="{FF2B5EF4-FFF2-40B4-BE49-F238E27FC236}">
                <a16:creationId xmlns:a16="http://schemas.microsoft.com/office/drawing/2014/main" id="{15258C14-FD8E-2962-9BC8-B4C32DAF4A40}"/>
              </a:ext>
            </a:extLst>
          </p:cNvPr>
          <p:cNvPicPr>
            <a:picLocks noChangeAspect="1"/>
          </p:cNvPicPr>
          <p:nvPr/>
        </p:nvPicPr>
        <p:blipFill>
          <a:blip r:embed="rId2"/>
          <a:stretch>
            <a:fillRect/>
          </a:stretch>
        </p:blipFill>
        <p:spPr>
          <a:xfrm>
            <a:off x="838200" y="1066800"/>
            <a:ext cx="9699585" cy="5262563"/>
          </a:xfrm>
          <a:prstGeom prst="rect">
            <a:avLst/>
          </a:prstGeom>
        </p:spPr>
      </p:pic>
    </p:spTree>
    <p:extLst>
      <p:ext uri="{BB962C8B-B14F-4D97-AF65-F5344CB8AC3E}">
        <p14:creationId xmlns:p14="http://schemas.microsoft.com/office/powerpoint/2010/main" val="938131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D0AF69-44E2-D4CD-CD14-664DDE7DAD91}"/>
              </a:ext>
            </a:extLst>
          </p:cNvPr>
          <p:cNvSpPr>
            <a:spLocks noGrp="1"/>
          </p:cNvSpPr>
          <p:nvPr>
            <p:ph idx="1"/>
          </p:nvPr>
        </p:nvSpPr>
        <p:spPr/>
        <p:txBody>
          <a:bodyPr/>
          <a:lstStyle/>
          <a:p>
            <a:pPr marL="0" indent="0">
              <a:buNone/>
            </a:pPr>
            <a:endParaRPr lang="en-IN" dirty="0"/>
          </a:p>
          <a:p>
            <a:pPr marL="0" indent="0">
              <a:buNone/>
            </a:pPr>
            <a:endParaRPr lang="en-IN" dirty="0"/>
          </a:p>
          <a:p>
            <a:pPr marL="0" indent="0">
              <a:buNone/>
            </a:pPr>
            <a:r>
              <a:rPr lang="en-IN" sz="4400" dirty="0"/>
              <a:t>                Pulse Analog Modulations</a:t>
            </a:r>
          </a:p>
        </p:txBody>
      </p:sp>
    </p:spTree>
    <p:extLst>
      <p:ext uri="{BB962C8B-B14F-4D97-AF65-F5344CB8AC3E}">
        <p14:creationId xmlns:p14="http://schemas.microsoft.com/office/powerpoint/2010/main" val="1231155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6E477-A1B7-26C5-6141-706AE8D9B9EB}"/>
              </a:ext>
            </a:extLst>
          </p:cNvPr>
          <p:cNvSpPr>
            <a:spLocks noGrp="1"/>
          </p:cNvSpPr>
          <p:nvPr>
            <p:ph type="title"/>
          </p:nvPr>
        </p:nvSpPr>
        <p:spPr>
          <a:xfrm>
            <a:off x="337457" y="147410"/>
            <a:ext cx="10515600" cy="952047"/>
          </a:xfrm>
        </p:spPr>
        <p:txBody>
          <a:bodyPr/>
          <a:lstStyle/>
          <a:p>
            <a:r>
              <a:rPr lang="en-IN" b="1" dirty="0"/>
              <a:t>Pulse Amplitude Modulation (PAM):</a:t>
            </a:r>
          </a:p>
        </p:txBody>
      </p:sp>
      <p:pic>
        <p:nvPicPr>
          <p:cNvPr id="5" name="Content Placeholder 4">
            <a:extLst>
              <a:ext uri="{FF2B5EF4-FFF2-40B4-BE49-F238E27FC236}">
                <a16:creationId xmlns:a16="http://schemas.microsoft.com/office/drawing/2014/main" id="{8F251A49-7470-3012-7D80-E95F63552D89}"/>
              </a:ext>
            </a:extLst>
          </p:cNvPr>
          <p:cNvPicPr>
            <a:picLocks noGrp="1" noChangeAspect="1"/>
          </p:cNvPicPr>
          <p:nvPr>
            <p:ph idx="1"/>
          </p:nvPr>
        </p:nvPicPr>
        <p:blipFill>
          <a:blip r:embed="rId2"/>
          <a:stretch>
            <a:fillRect/>
          </a:stretch>
        </p:blipFill>
        <p:spPr>
          <a:xfrm>
            <a:off x="544286" y="1099457"/>
            <a:ext cx="10722427" cy="5475514"/>
          </a:xfrm>
        </p:spPr>
      </p:pic>
    </p:spTree>
    <p:extLst>
      <p:ext uri="{BB962C8B-B14F-4D97-AF65-F5344CB8AC3E}">
        <p14:creationId xmlns:p14="http://schemas.microsoft.com/office/powerpoint/2010/main" val="956740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56F1BC-879C-038F-711D-8AD7E368AD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571" y="315686"/>
            <a:ext cx="10972800" cy="5861277"/>
          </a:xfrm>
        </p:spPr>
      </p:pic>
    </p:spTree>
    <p:extLst>
      <p:ext uri="{BB962C8B-B14F-4D97-AF65-F5344CB8AC3E}">
        <p14:creationId xmlns:p14="http://schemas.microsoft.com/office/powerpoint/2010/main" val="49191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B79B-E46B-39CD-39A1-CB72220972F8}"/>
              </a:ext>
            </a:extLst>
          </p:cNvPr>
          <p:cNvSpPr>
            <a:spLocks noGrp="1"/>
          </p:cNvSpPr>
          <p:nvPr>
            <p:ph type="title"/>
          </p:nvPr>
        </p:nvSpPr>
        <p:spPr/>
        <p:txBody>
          <a:bodyPr/>
          <a:lstStyle/>
          <a:p>
            <a:r>
              <a:rPr lang="en-IN" dirty="0"/>
              <a:t>Pulse Amplitude Demodulation:</a:t>
            </a:r>
          </a:p>
        </p:txBody>
      </p:sp>
      <p:pic>
        <p:nvPicPr>
          <p:cNvPr id="5" name="Content Placeholder 4">
            <a:extLst>
              <a:ext uri="{FF2B5EF4-FFF2-40B4-BE49-F238E27FC236}">
                <a16:creationId xmlns:a16="http://schemas.microsoft.com/office/drawing/2014/main" id="{30540326-D9DD-45A7-D3F5-0512B65D19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573" y="3269116"/>
            <a:ext cx="5843090" cy="2939343"/>
          </a:xfrm>
        </p:spPr>
      </p:pic>
      <p:pic>
        <p:nvPicPr>
          <p:cNvPr id="7" name="Picture 6">
            <a:extLst>
              <a:ext uri="{FF2B5EF4-FFF2-40B4-BE49-F238E27FC236}">
                <a16:creationId xmlns:a16="http://schemas.microsoft.com/office/drawing/2014/main" id="{05FF071D-925D-5F31-BEA4-70A0837AB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894" y="1357992"/>
            <a:ext cx="7461477" cy="2071007"/>
          </a:xfrm>
          <a:prstGeom prst="rect">
            <a:avLst/>
          </a:prstGeom>
        </p:spPr>
      </p:pic>
      <p:pic>
        <p:nvPicPr>
          <p:cNvPr id="9" name="Picture 8">
            <a:extLst>
              <a:ext uri="{FF2B5EF4-FFF2-40B4-BE49-F238E27FC236}">
                <a16:creationId xmlns:a16="http://schemas.microsoft.com/office/drawing/2014/main" id="{9AC074D6-654D-2FE1-15CE-17DEDA8FE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3428999"/>
            <a:ext cx="5627914" cy="3286327"/>
          </a:xfrm>
          <a:prstGeom prst="rect">
            <a:avLst/>
          </a:prstGeom>
        </p:spPr>
      </p:pic>
    </p:spTree>
    <p:extLst>
      <p:ext uri="{BB962C8B-B14F-4D97-AF65-F5344CB8AC3E}">
        <p14:creationId xmlns:p14="http://schemas.microsoft.com/office/powerpoint/2010/main" val="1100238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C8D085-76E5-82A6-8199-035973DA302E}"/>
              </a:ext>
            </a:extLst>
          </p:cNvPr>
          <p:cNvSpPr>
            <a:spLocks noGrp="1"/>
          </p:cNvSpPr>
          <p:nvPr>
            <p:ph idx="1"/>
          </p:nvPr>
        </p:nvSpPr>
        <p:spPr>
          <a:xfrm>
            <a:off x="838200" y="308225"/>
            <a:ext cx="10515600" cy="6164494"/>
          </a:xfrm>
        </p:spPr>
        <p:txBody>
          <a:bodyPr>
            <a:normAutofit fontScale="92500"/>
          </a:bodyPr>
          <a:lstStyle/>
          <a:p>
            <a:pPr marL="0" indent="0">
              <a:buNone/>
            </a:pPr>
            <a:r>
              <a:rPr lang="en-US" b="1" dirty="0"/>
              <a:t>Advantages of Pulse Amplitude Modulation:</a:t>
            </a:r>
          </a:p>
          <a:p>
            <a:pPr>
              <a:buFont typeface="Arial" panose="020B0604020202020204" pitchFamily="34" charset="0"/>
              <a:buChar char="•"/>
            </a:pPr>
            <a:r>
              <a:rPr lang="en-US" dirty="0"/>
              <a:t>PAM is inexpensive and simple to integrate into a variety of systems because it only requires simple analog circuitry.</a:t>
            </a:r>
          </a:p>
          <a:p>
            <a:pPr>
              <a:buFont typeface="Arial" panose="020B0604020202020204" pitchFamily="34" charset="0"/>
              <a:buChar char="•"/>
            </a:pPr>
            <a:r>
              <a:rPr lang="en-US" dirty="0"/>
              <a:t>It facilitates the transfer of analog information via digital communication channels without compromising quality by encoding analog signals with discrete amplitude levels.</a:t>
            </a:r>
          </a:p>
          <a:p>
            <a:pPr>
              <a:buFont typeface="Arial" panose="020B0604020202020204" pitchFamily="34" charset="0"/>
              <a:buChar char="•"/>
            </a:pPr>
            <a:r>
              <a:rPr lang="en-US" dirty="0"/>
              <a:t>PAM transmits analog signals over digital communication networks with ease, making it compatible with contemporary digital communication protocols. This is made possible by its integration with digital systems.</a:t>
            </a:r>
          </a:p>
          <a:p>
            <a:pPr>
              <a:buFont typeface="Arial" panose="020B0604020202020204" pitchFamily="34" charset="0"/>
              <a:buChar char="•"/>
            </a:pPr>
            <a:r>
              <a:rPr lang="en-US" dirty="0"/>
              <a:t>PAM is simple, it has strong noise immunity and can withstand noise interference both during signal transmission and reception.</a:t>
            </a:r>
          </a:p>
          <a:p>
            <a:pPr>
              <a:buFont typeface="Arial" panose="020B0604020202020204" pitchFamily="34" charset="0"/>
              <a:buChar char="•"/>
            </a:pPr>
            <a:r>
              <a:rPr lang="en-US" dirty="0"/>
              <a:t>Simple signal processing methods like filtering and demodulation are made possible by PAM, which makes it possible to efficiently extract information from modulated signals for a variety of applications, such as audio transmission and telecommunications.</a:t>
            </a:r>
          </a:p>
          <a:p>
            <a:endParaRPr lang="en-US" dirty="0"/>
          </a:p>
        </p:txBody>
      </p:sp>
    </p:spTree>
    <p:extLst>
      <p:ext uri="{BB962C8B-B14F-4D97-AF65-F5344CB8AC3E}">
        <p14:creationId xmlns:p14="http://schemas.microsoft.com/office/powerpoint/2010/main" val="999519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77951-8FD4-FE3F-93A9-B646F36E25E0}"/>
              </a:ext>
            </a:extLst>
          </p:cNvPr>
          <p:cNvSpPr>
            <a:spLocks noGrp="1"/>
          </p:cNvSpPr>
          <p:nvPr>
            <p:ph idx="1"/>
          </p:nvPr>
        </p:nvSpPr>
        <p:spPr>
          <a:xfrm>
            <a:off x="838200" y="277402"/>
            <a:ext cx="10515600" cy="6400800"/>
          </a:xfrm>
        </p:spPr>
        <p:txBody>
          <a:bodyPr>
            <a:normAutofit fontScale="92500" lnSpcReduction="10000"/>
          </a:bodyPr>
          <a:lstStyle/>
          <a:p>
            <a:pPr marL="0" indent="0">
              <a:buNone/>
            </a:pPr>
            <a:r>
              <a:rPr lang="en-US" b="1" dirty="0"/>
              <a:t>Disadvantages of Pulse Amplitude Modulation:</a:t>
            </a:r>
          </a:p>
          <a:p>
            <a:pPr>
              <a:buFont typeface="Arial" panose="020B0604020202020204" pitchFamily="34" charset="0"/>
              <a:buChar char="•"/>
            </a:pPr>
            <a:r>
              <a:rPr lang="en-US" dirty="0"/>
              <a:t>PAM is susceptible to amplitude changes, which can reduce signal quality and causes information loss during transmission, particularly when noise or channel distortion is present.</a:t>
            </a:r>
          </a:p>
          <a:p>
            <a:pPr>
              <a:buFont typeface="Arial" panose="020B0604020202020204" pitchFamily="34" charset="0"/>
              <a:buChar char="•"/>
            </a:pPr>
            <a:r>
              <a:rPr lang="en-US" dirty="0"/>
              <a:t>Compared to other modulation techniques, PAM demands a large bandwidth, which results in lower efficiency in accordance with limited bandwidth and lowers the total capacity for data transmission.</a:t>
            </a:r>
          </a:p>
          <a:p>
            <a:pPr>
              <a:buFont typeface="Arial" panose="020B0604020202020204" pitchFamily="34" charset="0"/>
              <a:buChar char="•"/>
            </a:pPr>
            <a:r>
              <a:rPr lang="en-US" dirty="0"/>
              <a:t>PAM has a reduced SNR, especially in high-noise settings where background noise can obstruct the signal and reduces the accuracy and dependability of the data being sent.</a:t>
            </a:r>
          </a:p>
          <a:p>
            <a:pPr>
              <a:buFont typeface="Arial" panose="020B0604020202020204" pitchFamily="34" charset="0"/>
              <a:buChar char="•"/>
            </a:pPr>
            <a:r>
              <a:rPr lang="en-US" dirty="0"/>
              <a:t>PAM signal demodulation demands exact time recovery and synchronization procedures, which can be difficult and computationally expensive.</a:t>
            </a:r>
          </a:p>
          <a:p>
            <a:pPr>
              <a:buFont typeface="Arial" panose="020B0604020202020204" pitchFamily="34" charset="0"/>
              <a:buChar char="•"/>
            </a:pPr>
            <a:r>
              <a:rPr lang="en-US" dirty="0"/>
              <a:t>Especially in overcrowded frequency spectra or difficult electromagnetic environments, PAM signals are susceptible to interference from other signals or electromagnetic sources, which could result in possible signal distortion.</a:t>
            </a:r>
          </a:p>
          <a:p>
            <a:endParaRPr lang="en-US" dirty="0"/>
          </a:p>
        </p:txBody>
      </p:sp>
    </p:spTree>
    <p:extLst>
      <p:ext uri="{BB962C8B-B14F-4D97-AF65-F5344CB8AC3E}">
        <p14:creationId xmlns:p14="http://schemas.microsoft.com/office/powerpoint/2010/main" val="4174921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421E0B-69B5-438B-1EB1-DF7BD4A43B4C}"/>
              </a:ext>
            </a:extLst>
          </p:cNvPr>
          <p:cNvSpPr>
            <a:spLocks noGrp="1"/>
          </p:cNvSpPr>
          <p:nvPr>
            <p:ph idx="1"/>
          </p:nvPr>
        </p:nvSpPr>
        <p:spPr>
          <a:xfrm>
            <a:off x="838200" y="636998"/>
            <a:ext cx="10515600" cy="5539965"/>
          </a:xfrm>
        </p:spPr>
        <p:txBody>
          <a:bodyPr>
            <a:normAutofit/>
          </a:bodyPr>
          <a:lstStyle/>
          <a:p>
            <a:pPr marL="0" indent="0">
              <a:buNone/>
            </a:pPr>
            <a:r>
              <a:rPr lang="en-US" b="1" dirty="0"/>
              <a:t>Applications of Pulse Amplitude Modulation:</a:t>
            </a:r>
          </a:p>
          <a:p>
            <a:pPr>
              <a:buFont typeface="Arial" panose="020B0604020202020204" pitchFamily="34" charset="0"/>
              <a:buChar char="•"/>
            </a:pPr>
            <a:r>
              <a:rPr lang="en-US" dirty="0"/>
              <a:t>To send digital data over phone lines, digital subscriber line (DSL) modems use PAM.</a:t>
            </a:r>
          </a:p>
          <a:p>
            <a:pPr>
              <a:buFont typeface="Arial" panose="020B0604020202020204" pitchFamily="34" charset="0"/>
              <a:buChar char="•"/>
            </a:pPr>
            <a:r>
              <a:rPr lang="en-US" dirty="0"/>
              <a:t>Pulse code modulation is used in audio CDs to encode analog audio signals into digital form.</a:t>
            </a:r>
          </a:p>
          <a:p>
            <a:pPr>
              <a:buFont typeface="Arial" panose="020B0604020202020204" pitchFamily="34" charset="0"/>
              <a:buChar char="•"/>
            </a:pPr>
            <a:r>
              <a:rPr lang="en-US" dirty="0"/>
              <a:t>Digital data is sent across optical fibers using PAM in fiber optic communications.</a:t>
            </a:r>
          </a:p>
          <a:p>
            <a:pPr>
              <a:buFont typeface="Arial" panose="020B0604020202020204" pitchFamily="34" charset="0"/>
              <a:buChar char="•"/>
            </a:pPr>
            <a:r>
              <a:rPr lang="en-US" dirty="0"/>
              <a:t>Physiological signals are sent over PAM in biomedical signal processing, including electrocardiography (ECG).</a:t>
            </a:r>
          </a:p>
          <a:p>
            <a:pPr>
              <a:buFont typeface="Arial" panose="020B0604020202020204" pitchFamily="34" charset="0"/>
              <a:buChar char="•"/>
            </a:pPr>
            <a:r>
              <a:rPr lang="en-US" dirty="0"/>
              <a:t>Pulse width modulation (PWM) techniques are used in PAM-based industrial automation systems to control motor speed and position.</a:t>
            </a:r>
          </a:p>
          <a:p>
            <a:endParaRPr lang="en-US" dirty="0"/>
          </a:p>
        </p:txBody>
      </p:sp>
    </p:spTree>
    <p:extLst>
      <p:ext uri="{BB962C8B-B14F-4D97-AF65-F5344CB8AC3E}">
        <p14:creationId xmlns:p14="http://schemas.microsoft.com/office/powerpoint/2010/main" val="3826649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7DA2-95DB-7908-FD22-58771342A958}"/>
              </a:ext>
            </a:extLst>
          </p:cNvPr>
          <p:cNvSpPr>
            <a:spLocks noGrp="1"/>
          </p:cNvSpPr>
          <p:nvPr>
            <p:ph type="title"/>
          </p:nvPr>
        </p:nvSpPr>
        <p:spPr>
          <a:xfrm>
            <a:off x="598714" y="56923"/>
            <a:ext cx="10515600" cy="1325563"/>
          </a:xfrm>
        </p:spPr>
        <p:txBody>
          <a:bodyPr/>
          <a:lstStyle/>
          <a:p>
            <a:r>
              <a:rPr lang="en-IN" b="1" dirty="0"/>
              <a:t>Pulse Width Modulation (PWM):</a:t>
            </a:r>
          </a:p>
        </p:txBody>
      </p:sp>
      <p:sp>
        <p:nvSpPr>
          <p:cNvPr id="3" name="Content Placeholder 2">
            <a:extLst>
              <a:ext uri="{FF2B5EF4-FFF2-40B4-BE49-F238E27FC236}">
                <a16:creationId xmlns:a16="http://schemas.microsoft.com/office/drawing/2014/main" id="{7A30D5CB-25D5-C9A7-087E-32EA22B7A2D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DE71F0-E57B-7368-700A-89536D6745BF}"/>
              </a:ext>
            </a:extLst>
          </p:cNvPr>
          <p:cNvPicPr>
            <a:picLocks noChangeAspect="1"/>
          </p:cNvPicPr>
          <p:nvPr/>
        </p:nvPicPr>
        <p:blipFill>
          <a:blip r:embed="rId2"/>
          <a:stretch>
            <a:fillRect/>
          </a:stretch>
        </p:blipFill>
        <p:spPr>
          <a:xfrm>
            <a:off x="478972" y="1382486"/>
            <a:ext cx="11114314" cy="5110389"/>
          </a:xfrm>
          <a:prstGeom prst="rect">
            <a:avLst/>
          </a:prstGeom>
        </p:spPr>
      </p:pic>
    </p:spTree>
    <p:extLst>
      <p:ext uri="{BB962C8B-B14F-4D97-AF65-F5344CB8AC3E}">
        <p14:creationId xmlns:p14="http://schemas.microsoft.com/office/powerpoint/2010/main" val="141764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2CE030-1575-9729-9D29-637985F0D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86" y="779008"/>
            <a:ext cx="10635343" cy="2508478"/>
          </a:xfrm>
          <a:prstGeom prst="rect">
            <a:avLst/>
          </a:prstGeom>
        </p:spPr>
      </p:pic>
      <p:pic>
        <p:nvPicPr>
          <p:cNvPr id="4" name="Content Placeholder 4">
            <a:extLst>
              <a:ext uri="{FF2B5EF4-FFF2-40B4-BE49-F238E27FC236}">
                <a16:creationId xmlns:a16="http://schemas.microsoft.com/office/drawing/2014/main" id="{F8B93233-EA40-0864-95B4-8B8AE3189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1363218" cy="3429000"/>
          </a:xfrm>
          <a:prstGeom prst="rect">
            <a:avLst/>
          </a:prstGeom>
        </p:spPr>
      </p:pic>
    </p:spTree>
    <p:extLst>
      <p:ext uri="{BB962C8B-B14F-4D97-AF65-F5344CB8AC3E}">
        <p14:creationId xmlns:p14="http://schemas.microsoft.com/office/powerpoint/2010/main" val="162539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7">
            <a:extLst>
              <a:ext uri="{FF2B5EF4-FFF2-40B4-BE49-F238E27FC236}">
                <a16:creationId xmlns:a16="http://schemas.microsoft.com/office/drawing/2014/main" id="{9EB8A4A0-26E8-41C7-BE65-3B55B361B40D}"/>
              </a:ext>
            </a:extLst>
          </p:cNvPr>
          <p:cNvSpPr/>
          <p:nvPr/>
        </p:nvSpPr>
        <p:spPr>
          <a:xfrm>
            <a:off x="1784421" y="319048"/>
            <a:ext cx="8623157" cy="463552"/>
          </a:xfrm>
          <a:prstGeom prst="roundRect">
            <a:avLst/>
          </a:prstGeom>
          <a:solidFill>
            <a:srgbClr val="BA2532"/>
          </a:solidFill>
          <a:ln>
            <a:noFill/>
          </a:ln>
          <a:effectLst>
            <a:outerShdw blurRad="50800" dist="38100" dir="2700000" algn="tl" rotWithShape="0">
              <a:srgbClr val="BA253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IMPORTANCE OF DIGITAL TO ANALOG CONVERSION </a:t>
            </a:r>
          </a:p>
        </p:txBody>
      </p:sp>
      <p:pic>
        <p:nvPicPr>
          <p:cNvPr id="3" name="Picture 2">
            <a:extLst>
              <a:ext uri="{FF2B5EF4-FFF2-40B4-BE49-F238E27FC236}">
                <a16:creationId xmlns:a16="http://schemas.microsoft.com/office/drawing/2014/main" id="{514DA130-2E2B-C882-E900-88F05F1F3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371" y="1039530"/>
            <a:ext cx="9953258" cy="503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509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2733A5-A464-5E9F-ED38-7CA3602396E1}"/>
              </a:ext>
            </a:extLst>
          </p:cNvPr>
          <p:cNvPicPr>
            <a:picLocks noChangeAspect="1"/>
          </p:cNvPicPr>
          <p:nvPr/>
        </p:nvPicPr>
        <p:blipFill>
          <a:blip r:embed="rId2"/>
          <a:stretch>
            <a:fillRect/>
          </a:stretch>
        </p:blipFill>
        <p:spPr>
          <a:xfrm>
            <a:off x="359596" y="256854"/>
            <a:ext cx="11527603" cy="6359703"/>
          </a:xfrm>
          <a:prstGeom prst="rect">
            <a:avLst/>
          </a:prstGeom>
        </p:spPr>
      </p:pic>
    </p:spTree>
    <p:extLst>
      <p:ext uri="{BB962C8B-B14F-4D97-AF65-F5344CB8AC3E}">
        <p14:creationId xmlns:p14="http://schemas.microsoft.com/office/powerpoint/2010/main" val="4199921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06C8-E69A-9E2A-26FE-042BA0BF517C}"/>
              </a:ext>
            </a:extLst>
          </p:cNvPr>
          <p:cNvSpPr>
            <a:spLocks noGrp="1"/>
          </p:cNvSpPr>
          <p:nvPr>
            <p:ph type="title"/>
          </p:nvPr>
        </p:nvSpPr>
        <p:spPr>
          <a:xfrm>
            <a:off x="293914" y="18256"/>
            <a:ext cx="10515600" cy="841716"/>
          </a:xfrm>
        </p:spPr>
        <p:txBody>
          <a:bodyPr/>
          <a:lstStyle/>
          <a:p>
            <a:r>
              <a:rPr lang="en-IN" b="1" dirty="0"/>
              <a:t>Pulse Width Demodulation:</a:t>
            </a:r>
          </a:p>
        </p:txBody>
      </p:sp>
      <p:pic>
        <p:nvPicPr>
          <p:cNvPr id="4" name="Picture 3">
            <a:extLst>
              <a:ext uri="{FF2B5EF4-FFF2-40B4-BE49-F238E27FC236}">
                <a16:creationId xmlns:a16="http://schemas.microsoft.com/office/drawing/2014/main" id="{2FCE5497-A18F-D640-8707-724CDE56B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686" y="1132114"/>
            <a:ext cx="5627914" cy="3286327"/>
          </a:xfrm>
          <a:prstGeom prst="rect">
            <a:avLst/>
          </a:prstGeom>
        </p:spPr>
      </p:pic>
    </p:spTree>
    <p:extLst>
      <p:ext uri="{BB962C8B-B14F-4D97-AF65-F5344CB8AC3E}">
        <p14:creationId xmlns:p14="http://schemas.microsoft.com/office/powerpoint/2010/main" val="127992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10FF58-DC37-27A1-AD7B-5C6268F45795}"/>
              </a:ext>
            </a:extLst>
          </p:cNvPr>
          <p:cNvSpPr>
            <a:spLocks noGrp="1"/>
          </p:cNvSpPr>
          <p:nvPr>
            <p:ph idx="1"/>
          </p:nvPr>
        </p:nvSpPr>
        <p:spPr>
          <a:xfrm>
            <a:off x="838200" y="184935"/>
            <a:ext cx="10515600" cy="5992028"/>
          </a:xfrm>
        </p:spPr>
        <p:txBody>
          <a:bodyPr/>
          <a:lstStyle/>
          <a:p>
            <a:pPr marL="0" indent="0">
              <a:buNone/>
            </a:pPr>
            <a:r>
              <a:rPr lang="en-US" b="1" dirty="0"/>
              <a:t>Advantages:</a:t>
            </a:r>
          </a:p>
          <a:p>
            <a:pPr>
              <a:buFont typeface="Arial" panose="020B0604020202020204" pitchFamily="34" charset="0"/>
              <a:buChar char="•"/>
            </a:pPr>
            <a:r>
              <a:rPr lang="en-US" dirty="0"/>
              <a:t>PWM technology keeps LEDs from overheating while preserving their brightness.</a:t>
            </a:r>
          </a:p>
          <a:p>
            <a:pPr>
              <a:buFont typeface="Arial" panose="020B0604020202020204" pitchFamily="34" charset="0"/>
              <a:buChar char="•"/>
            </a:pPr>
            <a:r>
              <a:rPr lang="en-US" dirty="0"/>
              <a:t>PWM technology responds quickly and with accuracy.</a:t>
            </a:r>
          </a:p>
          <a:p>
            <a:pPr>
              <a:buFont typeface="Arial" panose="020B0604020202020204" pitchFamily="34" charset="0"/>
              <a:buChar char="•"/>
            </a:pPr>
            <a:r>
              <a:rPr lang="en-US" dirty="0"/>
              <a:t>A high input power factor is provided by the PWM technique.</a:t>
            </a:r>
          </a:p>
          <a:p>
            <a:pPr>
              <a:buFont typeface="Arial" panose="020B0604020202020204" pitchFamily="34" charset="0"/>
              <a:buChar char="•"/>
            </a:pPr>
            <a:r>
              <a:rPr lang="en-US" dirty="0"/>
              <a:t>Motors may provide their full torque even at lower speeds thanks to the PWM technology</a:t>
            </a:r>
          </a:p>
          <a:p>
            <a:pPr>
              <a:buFont typeface="Arial" panose="020B0604020202020204" pitchFamily="34" charset="0"/>
              <a:buChar char="•"/>
            </a:pPr>
            <a:endParaRPr lang="en-US" dirty="0"/>
          </a:p>
          <a:p>
            <a:pPr marL="0" indent="0">
              <a:buNone/>
            </a:pPr>
            <a:r>
              <a:rPr lang="en-US" b="1" dirty="0"/>
              <a:t>Disadvantages:</a:t>
            </a:r>
          </a:p>
          <a:p>
            <a:pPr>
              <a:buFont typeface="Arial" panose="020B0604020202020204" pitchFamily="34" charset="0"/>
              <a:buChar char="•"/>
            </a:pPr>
            <a:r>
              <a:rPr lang="en-US" dirty="0"/>
              <a:t>The significant switching losses are a result of the high PWM frequency.</a:t>
            </a:r>
          </a:p>
          <a:p>
            <a:pPr>
              <a:buFont typeface="Arial" panose="020B0604020202020204" pitchFamily="34" charset="0"/>
              <a:buChar char="•"/>
            </a:pPr>
            <a:r>
              <a:rPr lang="en-US" dirty="0"/>
              <a:t>Radio Frequency Interference is caused by it (RFI).</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44695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537854-A78A-EF1C-4015-12AC65D31F37}"/>
              </a:ext>
            </a:extLst>
          </p:cNvPr>
          <p:cNvSpPr>
            <a:spLocks noGrp="1"/>
          </p:cNvSpPr>
          <p:nvPr>
            <p:ph idx="1"/>
          </p:nvPr>
        </p:nvSpPr>
        <p:spPr>
          <a:xfrm>
            <a:off x="838200" y="390418"/>
            <a:ext cx="10515600" cy="6154220"/>
          </a:xfrm>
        </p:spPr>
        <p:txBody>
          <a:bodyPr>
            <a:normAutofit lnSpcReduction="10000"/>
          </a:bodyPr>
          <a:lstStyle/>
          <a:p>
            <a:pPr marL="0" indent="0">
              <a:buNone/>
            </a:pPr>
            <a:r>
              <a:rPr lang="en-US" b="1" dirty="0"/>
              <a:t>Applications of PWM:</a:t>
            </a:r>
          </a:p>
          <a:p>
            <a:pPr>
              <a:buFont typeface="Arial" panose="020B0604020202020204" pitchFamily="34" charset="0"/>
              <a:buChar char="•"/>
            </a:pPr>
            <a:r>
              <a:rPr lang="en-US" dirty="0"/>
              <a:t>Modulation in electronics refers to the application of a regulating or shifting force on an object. Similar to the human voice, we also refer to it as a variation in the pitch, intensity, or tone of a frequency.</a:t>
            </a:r>
          </a:p>
          <a:p>
            <a:pPr>
              <a:buFont typeface="Arial" panose="020B0604020202020204" pitchFamily="34" charset="0"/>
              <a:buChar char="•"/>
            </a:pPr>
            <a:r>
              <a:rPr lang="en-US" dirty="0"/>
              <a:t>We frequently witness the usage of modulation techniques to operate devices such as LEDs or DC motors.</a:t>
            </a:r>
          </a:p>
          <a:p>
            <a:pPr>
              <a:buFont typeface="Arial" panose="020B0604020202020204" pitchFamily="34" charset="0"/>
              <a:buChar char="•"/>
            </a:pPr>
            <a:r>
              <a:rPr lang="en-US" dirty="0"/>
              <a:t>Maximum power point tracking (MPPT) in conjunction with PWM is a crucial technique for reducing a solar panel's output in order to align it with a battery's use.</a:t>
            </a:r>
          </a:p>
          <a:p>
            <a:pPr>
              <a:buFont typeface="Arial" panose="020B0604020202020204" pitchFamily="34" charset="0"/>
              <a:buChar char="•"/>
            </a:pPr>
            <a:r>
              <a:rPr lang="en-US" dirty="0"/>
              <a:t>By adjusting the duty cycle, an LED's brightness can be somewhat controlled. By diluting each of the three hues with varying amounts, an RGB (red, green, and blue) LED allows you to regulate the quantity of each color you require in the blend of variety.</a:t>
            </a:r>
          </a:p>
          <a:p>
            <a:pPr>
              <a:buFont typeface="Arial" panose="020B0604020202020204" pitchFamily="34" charset="0"/>
              <a:buChar char="•"/>
            </a:pPr>
            <a:r>
              <a:rPr lang="en-US" dirty="0"/>
              <a:t>The PWM process regulates the fan within the PC's CPU, which effectively disperses heat.</a:t>
            </a:r>
          </a:p>
          <a:p>
            <a:endParaRPr lang="en-US" dirty="0"/>
          </a:p>
        </p:txBody>
      </p:sp>
    </p:spTree>
    <p:extLst>
      <p:ext uri="{BB962C8B-B14F-4D97-AF65-F5344CB8AC3E}">
        <p14:creationId xmlns:p14="http://schemas.microsoft.com/office/powerpoint/2010/main" val="2434305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FBAC-87EC-0533-BFD6-82B4F5EBE4A9}"/>
              </a:ext>
            </a:extLst>
          </p:cNvPr>
          <p:cNvSpPr>
            <a:spLocks noGrp="1"/>
          </p:cNvSpPr>
          <p:nvPr>
            <p:ph type="title"/>
          </p:nvPr>
        </p:nvSpPr>
        <p:spPr>
          <a:xfrm>
            <a:off x="435428" y="0"/>
            <a:ext cx="10515600" cy="1325563"/>
          </a:xfrm>
        </p:spPr>
        <p:txBody>
          <a:bodyPr/>
          <a:lstStyle/>
          <a:p>
            <a:r>
              <a:rPr lang="en-IN" b="1" dirty="0"/>
              <a:t>Pulse Position Modulation (PPM):</a:t>
            </a:r>
          </a:p>
        </p:txBody>
      </p:sp>
      <p:pic>
        <p:nvPicPr>
          <p:cNvPr id="5" name="Picture 4">
            <a:extLst>
              <a:ext uri="{FF2B5EF4-FFF2-40B4-BE49-F238E27FC236}">
                <a16:creationId xmlns:a16="http://schemas.microsoft.com/office/drawing/2014/main" id="{699FC5AB-F264-6D4C-B92F-D8F9B83E21B8}"/>
              </a:ext>
            </a:extLst>
          </p:cNvPr>
          <p:cNvPicPr>
            <a:picLocks noChangeAspect="1"/>
          </p:cNvPicPr>
          <p:nvPr/>
        </p:nvPicPr>
        <p:blipFill>
          <a:blip r:embed="rId2"/>
          <a:stretch>
            <a:fillRect/>
          </a:stretch>
        </p:blipFill>
        <p:spPr>
          <a:xfrm>
            <a:off x="534256" y="1206660"/>
            <a:ext cx="11085815" cy="5399623"/>
          </a:xfrm>
          <a:prstGeom prst="rect">
            <a:avLst/>
          </a:prstGeom>
        </p:spPr>
      </p:pic>
    </p:spTree>
    <p:extLst>
      <p:ext uri="{BB962C8B-B14F-4D97-AF65-F5344CB8AC3E}">
        <p14:creationId xmlns:p14="http://schemas.microsoft.com/office/powerpoint/2010/main" val="398768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7FE5A6-8AD7-4BA6-BFC3-36F879386272}"/>
              </a:ext>
            </a:extLst>
          </p:cNvPr>
          <p:cNvPicPr>
            <a:picLocks noChangeAspect="1"/>
          </p:cNvPicPr>
          <p:nvPr/>
        </p:nvPicPr>
        <p:blipFill>
          <a:blip r:embed="rId2"/>
          <a:stretch>
            <a:fillRect/>
          </a:stretch>
        </p:blipFill>
        <p:spPr>
          <a:xfrm>
            <a:off x="805543" y="457201"/>
            <a:ext cx="10417628" cy="6074228"/>
          </a:xfrm>
          <a:prstGeom prst="rect">
            <a:avLst/>
          </a:prstGeom>
        </p:spPr>
      </p:pic>
    </p:spTree>
    <p:extLst>
      <p:ext uri="{BB962C8B-B14F-4D97-AF65-F5344CB8AC3E}">
        <p14:creationId xmlns:p14="http://schemas.microsoft.com/office/powerpoint/2010/main" val="2011787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CF8DF2A0-C2CD-A05C-38F1-83231FEA8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249" y="436897"/>
            <a:ext cx="8958943" cy="4833746"/>
          </a:xfrm>
          <a:prstGeom prst="rect">
            <a:avLst/>
          </a:prstGeom>
        </p:spPr>
      </p:pic>
    </p:spTree>
    <p:extLst>
      <p:ext uri="{BB962C8B-B14F-4D97-AF65-F5344CB8AC3E}">
        <p14:creationId xmlns:p14="http://schemas.microsoft.com/office/powerpoint/2010/main" val="136472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E9586-7F3C-023F-61E4-3CB5E8E1C992}"/>
              </a:ext>
            </a:extLst>
          </p:cNvPr>
          <p:cNvSpPr>
            <a:spLocks noGrp="1"/>
          </p:cNvSpPr>
          <p:nvPr>
            <p:ph type="title"/>
          </p:nvPr>
        </p:nvSpPr>
        <p:spPr>
          <a:xfrm>
            <a:off x="250371" y="1"/>
            <a:ext cx="10515600" cy="990600"/>
          </a:xfrm>
        </p:spPr>
        <p:txBody>
          <a:bodyPr/>
          <a:lstStyle/>
          <a:p>
            <a:r>
              <a:rPr lang="en-IN" b="1" dirty="0"/>
              <a:t>Pulse Position Demodulation:</a:t>
            </a:r>
          </a:p>
        </p:txBody>
      </p:sp>
      <p:pic>
        <p:nvPicPr>
          <p:cNvPr id="5" name="Content Placeholder 4">
            <a:extLst>
              <a:ext uri="{FF2B5EF4-FFF2-40B4-BE49-F238E27FC236}">
                <a16:creationId xmlns:a16="http://schemas.microsoft.com/office/drawing/2014/main" id="{704D43D2-FF0C-8832-55A0-F8377BD74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966" y="894681"/>
            <a:ext cx="9198833" cy="2088005"/>
          </a:xfrm>
        </p:spPr>
      </p:pic>
      <p:sp>
        <p:nvSpPr>
          <p:cNvPr id="7" name="TextBox 6">
            <a:extLst>
              <a:ext uri="{FF2B5EF4-FFF2-40B4-BE49-F238E27FC236}">
                <a16:creationId xmlns:a16="http://schemas.microsoft.com/office/drawing/2014/main" id="{FFFA2540-6A01-9447-F8CD-A3E457F4C38B}"/>
              </a:ext>
            </a:extLst>
          </p:cNvPr>
          <p:cNvSpPr txBox="1"/>
          <p:nvPr/>
        </p:nvSpPr>
        <p:spPr>
          <a:xfrm>
            <a:off x="772885" y="3189515"/>
            <a:ext cx="10853057" cy="3046988"/>
          </a:xfrm>
          <a:prstGeom prst="rect">
            <a:avLst/>
          </a:prstGeom>
          <a:noFill/>
        </p:spPr>
        <p:txBody>
          <a:bodyPr wrap="square">
            <a:spAutoFit/>
          </a:bodyPr>
          <a:lstStyle/>
          <a:p>
            <a:pPr>
              <a:buFont typeface="Arial" panose="020B0604020202020204" pitchFamily="34" charset="0"/>
              <a:buChar char="•"/>
            </a:pPr>
            <a:r>
              <a:rPr lang="en-US" sz="2400" dirty="0"/>
              <a:t>The noise corrupted PPM waveform is received by the PPM demodulator circuit.</a:t>
            </a:r>
          </a:p>
          <a:p>
            <a:pPr>
              <a:buFont typeface="Arial" panose="020B0604020202020204" pitchFamily="34" charset="0"/>
              <a:buChar char="•"/>
            </a:pPr>
            <a:r>
              <a:rPr lang="en-US" sz="2400" dirty="0"/>
              <a:t>The pulse generator develops a pulsed waveform at its output of fixed duration and applies these pulses to the reset pin (R) of a SR flip-flop.</a:t>
            </a:r>
          </a:p>
          <a:p>
            <a:pPr>
              <a:buFont typeface="Arial" panose="020B0604020202020204" pitchFamily="34" charset="0"/>
              <a:buChar char="•"/>
            </a:pPr>
            <a:r>
              <a:rPr lang="en-US" sz="2400" dirty="0"/>
              <a:t>A fixed period reference pulse is generated from the incoming PPM waveform and the SR flip-flop is set by the reference pulses.</a:t>
            </a:r>
          </a:p>
          <a:p>
            <a:pPr>
              <a:buFont typeface="Arial" panose="020B0604020202020204" pitchFamily="34" charset="0"/>
              <a:buChar char="•"/>
            </a:pPr>
            <a:r>
              <a:rPr lang="en-US" sz="2400" dirty="0"/>
              <a:t>Due to the set and reset signals applied to the flip-flop, we get a PWM signal at its output.</a:t>
            </a:r>
          </a:p>
          <a:p>
            <a:pPr>
              <a:buFont typeface="Arial" panose="020B0604020202020204" pitchFamily="34" charset="0"/>
              <a:buChar char="•"/>
            </a:pPr>
            <a:r>
              <a:rPr lang="en-US" sz="2400" dirty="0"/>
              <a:t>The PWM signal can be demodulated using the PWM demodulator.</a:t>
            </a:r>
          </a:p>
        </p:txBody>
      </p:sp>
    </p:spTree>
    <p:extLst>
      <p:ext uri="{BB962C8B-B14F-4D97-AF65-F5344CB8AC3E}">
        <p14:creationId xmlns:p14="http://schemas.microsoft.com/office/powerpoint/2010/main" val="3643286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91E8BA-8769-07DD-FA85-AE94A79D6612}"/>
              </a:ext>
            </a:extLst>
          </p:cNvPr>
          <p:cNvSpPr>
            <a:spLocks noGrp="1"/>
          </p:cNvSpPr>
          <p:nvPr>
            <p:ph idx="1"/>
          </p:nvPr>
        </p:nvSpPr>
        <p:spPr>
          <a:xfrm>
            <a:off x="838200" y="462337"/>
            <a:ext cx="10515600" cy="5714626"/>
          </a:xfrm>
        </p:spPr>
        <p:txBody>
          <a:bodyPr>
            <a:normAutofit lnSpcReduction="10000"/>
          </a:bodyPr>
          <a:lstStyle/>
          <a:p>
            <a:pPr marL="0" indent="0">
              <a:buNone/>
            </a:pPr>
            <a:r>
              <a:rPr lang="en-US" b="1" dirty="0"/>
              <a:t>Advantages of Pulse Position Modulation:</a:t>
            </a:r>
          </a:p>
          <a:p>
            <a:pPr algn="just" rtl="0"/>
            <a:r>
              <a:rPr lang="en-US" dirty="0">
                <a:effectLst/>
              </a:rPr>
              <a:t>These are some advantages of Pulse Position Modulation</a:t>
            </a:r>
          </a:p>
          <a:p>
            <a:pPr>
              <a:buFont typeface="Arial" panose="020B0604020202020204" pitchFamily="34" charset="0"/>
              <a:buChar char="•"/>
            </a:pPr>
            <a:r>
              <a:rPr lang="en-US" dirty="0"/>
              <a:t>Due to constant width of pulse , the transmission power remains constant and displays no variations.</a:t>
            </a:r>
          </a:p>
          <a:p>
            <a:pPr>
              <a:buFont typeface="Arial" panose="020B0604020202020204" pitchFamily="34" charset="0"/>
              <a:buChar char="•"/>
            </a:pPr>
            <a:r>
              <a:rPr lang="en-US" dirty="0"/>
              <a:t>PPM shows better noise immunity as compared to an amplitude modulated signal. This is because information in PPM is stored in position rather than amplitude.</a:t>
            </a:r>
          </a:p>
          <a:p>
            <a:pPr>
              <a:buFont typeface="Arial" panose="020B0604020202020204" pitchFamily="34" charset="0"/>
              <a:buChar char="•"/>
            </a:pPr>
            <a:r>
              <a:rPr lang="en-US" dirty="0"/>
              <a:t>The recovery process of PPM signal from its distorted form is easy and simple.</a:t>
            </a:r>
          </a:p>
          <a:p>
            <a:pPr>
              <a:buFont typeface="Arial" panose="020B0604020202020204" pitchFamily="34" charset="0"/>
              <a:buChar char="•"/>
            </a:pPr>
            <a:r>
              <a:rPr lang="en-US" dirty="0"/>
              <a:t>The PPM system has very low system requirements so it is frequently used in lightweight appliances with simple accessories.</a:t>
            </a:r>
          </a:p>
          <a:p>
            <a:pPr>
              <a:buFont typeface="Arial" panose="020B0604020202020204" pitchFamily="34" charset="0"/>
              <a:buChar char="•"/>
            </a:pPr>
            <a:r>
              <a:rPr lang="en-US" dirty="0"/>
              <a:t>The all-over power required for such system is low as compared to PAM making it a power-efficient modulation technique.</a:t>
            </a:r>
          </a:p>
          <a:p>
            <a:endParaRPr lang="en-US" dirty="0"/>
          </a:p>
        </p:txBody>
      </p:sp>
    </p:spTree>
    <p:extLst>
      <p:ext uri="{BB962C8B-B14F-4D97-AF65-F5344CB8AC3E}">
        <p14:creationId xmlns:p14="http://schemas.microsoft.com/office/powerpoint/2010/main" val="2969063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D17C9E-E5EF-01F9-E369-BDBA8EC180A4}"/>
              </a:ext>
            </a:extLst>
          </p:cNvPr>
          <p:cNvSpPr>
            <a:spLocks noGrp="1"/>
          </p:cNvSpPr>
          <p:nvPr>
            <p:ph idx="1"/>
          </p:nvPr>
        </p:nvSpPr>
        <p:spPr>
          <a:xfrm>
            <a:off x="838200" y="318499"/>
            <a:ext cx="10515600" cy="5858464"/>
          </a:xfrm>
        </p:spPr>
        <p:txBody>
          <a:bodyPr>
            <a:normAutofit/>
          </a:bodyPr>
          <a:lstStyle/>
          <a:p>
            <a:pPr marL="0" indent="0">
              <a:buNone/>
            </a:pPr>
            <a:r>
              <a:rPr lang="en-US" b="1" dirty="0"/>
              <a:t>Disadvantages of Pulse Position Modulation:</a:t>
            </a:r>
          </a:p>
          <a:p>
            <a:pPr algn="just" rtl="0"/>
            <a:r>
              <a:rPr lang="en-US" dirty="0">
                <a:effectLst/>
              </a:rPr>
              <a:t>These are some disadvantages of Pulse Position Modulation</a:t>
            </a:r>
          </a:p>
          <a:p>
            <a:pPr>
              <a:buFont typeface="Arial" panose="020B0604020202020204" pitchFamily="34" charset="0"/>
              <a:buChar char="•"/>
            </a:pPr>
            <a:r>
              <a:rPr lang="en-US" dirty="0"/>
              <a:t>The major limitation of this technique is that it requires large bandwidth as compared to other methods increasing the bandwidth consumption.</a:t>
            </a:r>
          </a:p>
          <a:p>
            <a:pPr>
              <a:buFont typeface="Arial" panose="020B0604020202020204" pitchFamily="34" charset="0"/>
              <a:buChar char="•"/>
            </a:pPr>
            <a:r>
              <a:rPr lang="en-US" dirty="0"/>
              <a:t>In order to perform detection of this signal at receiver, it is necessary that transmitter and receiver are synchronized. This is not possible every time.</a:t>
            </a:r>
          </a:p>
          <a:p>
            <a:pPr>
              <a:buFont typeface="Arial" panose="020B0604020202020204" pitchFamily="34" charset="0"/>
              <a:buChar char="•"/>
            </a:pPr>
            <a:r>
              <a:rPr lang="en-US" dirty="0"/>
              <a:t>It is really sensitive to phenomena like interference which can disturb a transmission by changing the difference in arrival times of every signal.</a:t>
            </a:r>
          </a:p>
          <a:p>
            <a:endParaRPr lang="en-US" dirty="0"/>
          </a:p>
        </p:txBody>
      </p:sp>
    </p:spTree>
    <p:extLst>
      <p:ext uri="{BB962C8B-B14F-4D97-AF65-F5344CB8AC3E}">
        <p14:creationId xmlns:p14="http://schemas.microsoft.com/office/powerpoint/2010/main" val="2094888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C14452E-5260-4305-8069-2B087FD41A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499" y="667820"/>
            <a:ext cx="10664575" cy="5712432"/>
          </a:xfrm>
        </p:spPr>
      </p:pic>
    </p:spTree>
    <p:extLst>
      <p:ext uri="{BB962C8B-B14F-4D97-AF65-F5344CB8AC3E}">
        <p14:creationId xmlns:p14="http://schemas.microsoft.com/office/powerpoint/2010/main" val="2982669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A10E6F-A69C-3742-70AE-42257AB289AC}"/>
              </a:ext>
            </a:extLst>
          </p:cNvPr>
          <p:cNvSpPr>
            <a:spLocks noGrp="1"/>
          </p:cNvSpPr>
          <p:nvPr>
            <p:ph idx="1"/>
          </p:nvPr>
        </p:nvSpPr>
        <p:spPr>
          <a:xfrm>
            <a:off x="838200" y="421240"/>
            <a:ext cx="10515600" cy="5755723"/>
          </a:xfrm>
        </p:spPr>
        <p:txBody>
          <a:bodyPr>
            <a:normAutofit lnSpcReduction="10000"/>
          </a:bodyPr>
          <a:lstStyle/>
          <a:p>
            <a:pPr marL="0" indent="0">
              <a:buNone/>
            </a:pPr>
            <a:r>
              <a:rPr lang="en-US" b="1" dirty="0"/>
              <a:t>Applications of Pulse Position Modulation:</a:t>
            </a:r>
          </a:p>
          <a:p>
            <a:pPr algn="just" rtl="0"/>
            <a:r>
              <a:rPr lang="en-US" dirty="0">
                <a:effectLst/>
              </a:rPr>
              <a:t>PPM is used in a variety of appliances and here are some of its applications.</a:t>
            </a:r>
          </a:p>
          <a:p>
            <a:pPr>
              <a:buFont typeface="Arial" panose="020B0604020202020204" pitchFamily="34" charset="0"/>
              <a:buChar char="•"/>
            </a:pPr>
            <a:r>
              <a:rPr lang="en-US" dirty="0"/>
              <a:t>This modulation technique finds its application in air traffic control systems, in radio control and in military applications.</a:t>
            </a:r>
          </a:p>
          <a:p>
            <a:pPr>
              <a:buFont typeface="Arial" panose="020B0604020202020204" pitchFamily="34" charset="0"/>
              <a:buChar char="•"/>
            </a:pPr>
            <a:r>
              <a:rPr lang="en-US" dirty="0"/>
              <a:t>Since PPM is used in non-coherent detection when we don't require a receiver having a PLL(Phase lock loop ) for tracking carrier phase.</a:t>
            </a:r>
          </a:p>
          <a:p>
            <a:pPr>
              <a:buFont typeface="Arial" panose="020B0604020202020204" pitchFamily="34" charset="0"/>
              <a:buChar char="•"/>
            </a:pPr>
            <a:r>
              <a:rPr lang="en-US" dirty="0"/>
              <a:t>Since this modulation technique helps in compression of data, it is often used for storage purpose.</a:t>
            </a:r>
          </a:p>
          <a:p>
            <a:pPr>
              <a:buFont typeface="Arial" panose="020B0604020202020204" pitchFamily="34" charset="0"/>
              <a:buChar char="•"/>
            </a:pPr>
            <a:r>
              <a:rPr lang="en-US" dirty="0"/>
              <a:t>We can employ PPM in optimal communication. This is done to minimize the dispersion effect and efficiently use the laser power.</a:t>
            </a:r>
          </a:p>
          <a:p>
            <a:pPr>
              <a:buFont typeface="Arial" panose="020B0604020202020204" pitchFamily="34" charset="0"/>
              <a:buChar char="•"/>
            </a:pPr>
            <a:r>
              <a:rPr lang="en-US" dirty="0"/>
              <a:t>PPM is employed in remote control systems, in which a stream of pulses is used to encode the information in bits.</a:t>
            </a:r>
          </a:p>
          <a:p>
            <a:endParaRPr lang="en-US" dirty="0"/>
          </a:p>
        </p:txBody>
      </p:sp>
    </p:spTree>
    <p:extLst>
      <p:ext uri="{BB962C8B-B14F-4D97-AF65-F5344CB8AC3E}">
        <p14:creationId xmlns:p14="http://schemas.microsoft.com/office/powerpoint/2010/main" val="585903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1C2674-589E-8736-3389-6E4002EEDAF7}"/>
              </a:ext>
            </a:extLst>
          </p:cNvPr>
          <p:cNvPicPr>
            <a:picLocks noChangeAspect="1"/>
          </p:cNvPicPr>
          <p:nvPr/>
        </p:nvPicPr>
        <p:blipFill>
          <a:blip r:embed="rId2"/>
          <a:stretch>
            <a:fillRect/>
          </a:stretch>
        </p:blipFill>
        <p:spPr>
          <a:xfrm>
            <a:off x="892629" y="76200"/>
            <a:ext cx="10700657" cy="6574971"/>
          </a:xfrm>
          <a:prstGeom prst="rect">
            <a:avLst/>
          </a:prstGeom>
        </p:spPr>
      </p:pic>
    </p:spTree>
    <p:extLst>
      <p:ext uri="{BB962C8B-B14F-4D97-AF65-F5344CB8AC3E}">
        <p14:creationId xmlns:p14="http://schemas.microsoft.com/office/powerpoint/2010/main" val="200016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126971-071E-042C-1EF1-CC2065518D80}"/>
              </a:ext>
            </a:extLst>
          </p:cNvPr>
          <p:cNvSpPr>
            <a:spLocks noGrp="1"/>
          </p:cNvSpPr>
          <p:nvPr>
            <p:ph idx="1"/>
          </p:nvPr>
        </p:nvSpPr>
        <p:spPr/>
        <p:txBody>
          <a:bodyPr/>
          <a:lstStyle/>
          <a:p>
            <a:pPr marL="0" indent="0">
              <a:buNone/>
            </a:pPr>
            <a:endParaRPr lang="en-IN" sz="2800" dirty="0"/>
          </a:p>
          <a:p>
            <a:pPr marL="0" indent="0">
              <a:buNone/>
            </a:pPr>
            <a:endParaRPr lang="en-IN" dirty="0"/>
          </a:p>
          <a:p>
            <a:pPr marL="0" indent="0">
              <a:buNone/>
            </a:pPr>
            <a:r>
              <a:rPr lang="en-IN" sz="2800" dirty="0"/>
              <a:t>                          </a:t>
            </a:r>
            <a:r>
              <a:rPr lang="en-IN" sz="4800" dirty="0"/>
              <a:t>Pulse Digital Modulations</a:t>
            </a:r>
          </a:p>
        </p:txBody>
      </p:sp>
    </p:spTree>
    <p:extLst>
      <p:ext uri="{BB962C8B-B14F-4D97-AF65-F5344CB8AC3E}">
        <p14:creationId xmlns:p14="http://schemas.microsoft.com/office/powerpoint/2010/main" val="1853517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0EE4-7B6A-814C-6B68-0C5B74A39036}"/>
              </a:ext>
            </a:extLst>
          </p:cNvPr>
          <p:cNvSpPr>
            <a:spLocks noGrp="1"/>
          </p:cNvSpPr>
          <p:nvPr>
            <p:ph type="title"/>
          </p:nvPr>
        </p:nvSpPr>
        <p:spPr>
          <a:xfrm>
            <a:off x="174171" y="125640"/>
            <a:ext cx="10515600" cy="941161"/>
          </a:xfrm>
        </p:spPr>
        <p:txBody>
          <a:bodyPr>
            <a:normAutofit/>
          </a:bodyPr>
          <a:lstStyle/>
          <a:p>
            <a:r>
              <a:rPr lang="en-IN" b="1" dirty="0"/>
              <a:t>Pulse Code Modulation (PCM):</a:t>
            </a:r>
          </a:p>
        </p:txBody>
      </p:sp>
      <p:pic>
        <p:nvPicPr>
          <p:cNvPr id="9" name="Content Placeholder 8">
            <a:extLst>
              <a:ext uri="{FF2B5EF4-FFF2-40B4-BE49-F238E27FC236}">
                <a16:creationId xmlns:a16="http://schemas.microsoft.com/office/drawing/2014/main" id="{979C762A-B6F2-586A-D19A-B54A00A395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5657" y="1066801"/>
            <a:ext cx="9514114" cy="5170713"/>
          </a:xfrm>
        </p:spPr>
      </p:pic>
    </p:spTree>
    <p:extLst>
      <p:ext uri="{BB962C8B-B14F-4D97-AF65-F5344CB8AC3E}">
        <p14:creationId xmlns:p14="http://schemas.microsoft.com/office/powerpoint/2010/main" val="528795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9D0ACD-3CF7-46B3-2D20-BE2675A9A0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285" y="1382487"/>
            <a:ext cx="10145485" cy="3890236"/>
          </a:xfrm>
        </p:spPr>
      </p:pic>
    </p:spTree>
    <p:extLst>
      <p:ext uri="{BB962C8B-B14F-4D97-AF65-F5344CB8AC3E}">
        <p14:creationId xmlns:p14="http://schemas.microsoft.com/office/powerpoint/2010/main" val="2614031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E5601-CC33-DED0-74B6-FEFD022C6DFE}"/>
              </a:ext>
            </a:extLst>
          </p:cNvPr>
          <p:cNvSpPr>
            <a:spLocks noGrp="1"/>
          </p:cNvSpPr>
          <p:nvPr>
            <p:ph idx="1"/>
          </p:nvPr>
        </p:nvSpPr>
        <p:spPr>
          <a:xfrm>
            <a:off x="838200" y="381000"/>
            <a:ext cx="11049000" cy="5795963"/>
          </a:xfrm>
        </p:spPr>
        <p:txBody>
          <a:bodyPr/>
          <a:lstStyle/>
          <a:p>
            <a:pPr marL="0" indent="0">
              <a:buNone/>
            </a:pPr>
            <a:r>
              <a:rPr lang="en-IN" b="1" dirty="0"/>
              <a:t>Low Pass Filter (LPF):</a:t>
            </a:r>
          </a:p>
          <a:p>
            <a:pPr marL="0" indent="0">
              <a:buNone/>
            </a:pPr>
            <a:r>
              <a:rPr lang="en-US" dirty="0"/>
              <a:t>A low pass filter helps in removing the high-frequency components included in the input of the analog signal. These frequency components are higher than the highest frequency of the message signal. Hence, a low pass filter is added in the pulse code modulation technique to avoid aliasing of the message signal.</a:t>
            </a:r>
          </a:p>
          <a:p>
            <a:pPr marL="0" indent="0">
              <a:buNone/>
            </a:pPr>
            <a:endParaRPr lang="en-US" dirty="0"/>
          </a:p>
        </p:txBody>
      </p:sp>
    </p:spTree>
    <p:extLst>
      <p:ext uri="{BB962C8B-B14F-4D97-AF65-F5344CB8AC3E}">
        <p14:creationId xmlns:p14="http://schemas.microsoft.com/office/powerpoint/2010/main" val="208370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D15B2-08A4-4626-3D9D-54F618D46BD6}"/>
              </a:ext>
            </a:extLst>
          </p:cNvPr>
          <p:cNvSpPr>
            <a:spLocks noGrp="1"/>
          </p:cNvSpPr>
          <p:nvPr>
            <p:ph idx="1"/>
          </p:nvPr>
        </p:nvSpPr>
        <p:spPr>
          <a:xfrm>
            <a:off x="838200" y="381000"/>
            <a:ext cx="10515600" cy="5795963"/>
          </a:xfrm>
        </p:spPr>
        <p:txBody>
          <a:bodyPr/>
          <a:lstStyle/>
          <a:p>
            <a:pPr marL="0" indent="0">
              <a:buNone/>
            </a:pPr>
            <a:r>
              <a:rPr lang="en-IN" b="1" dirty="0"/>
              <a:t>Sampler:</a:t>
            </a:r>
          </a:p>
          <a:p>
            <a:pPr marL="0" indent="0">
              <a:buNone/>
            </a:pPr>
            <a:r>
              <a:rPr lang="en-US" dirty="0"/>
              <a:t>Sampler helps to collect the sample data at any time of the message signal, in order to reform the original signal. As per the sampling theorem, the sampling rate is greater than the highest frequency component of the message signal</a:t>
            </a:r>
            <a:endParaRPr lang="en-IN" b="1" dirty="0"/>
          </a:p>
        </p:txBody>
      </p:sp>
      <p:pic>
        <p:nvPicPr>
          <p:cNvPr id="5" name="Picture 4">
            <a:extLst>
              <a:ext uri="{FF2B5EF4-FFF2-40B4-BE49-F238E27FC236}">
                <a16:creationId xmlns:a16="http://schemas.microsoft.com/office/drawing/2014/main" id="{689CA64C-D68F-28A6-0169-0ADF4730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71" y="2627344"/>
            <a:ext cx="10722429" cy="3849656"/>
          </a:xfrm>
          <a:prstGeom prst="rect">
            <a:avLst/>
          </a:prstGeom>
        </p:spPr>
      </p:pic>
    </p:spTree>
    <p:extLst>
      <p:ext uri="{BB962C8B-B14F-4D97-AF65-F5344CB8AC3E}">
        <p14:creationId xmlns:p14="http://schemas.microsoft.com/office/powerpoint/2010/main" val="2511288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F8DD4-AD7F-31F9-6871-F22941F13E88}"/>
              </a:ext>
            </a:extLst>
          </p:cNvPr>
          <p:cNvSpPr>
            <a:spLocks noGrp="1"/>
          </p:cNvSpPr>
          <p:nvPr>
            <p:ph idx="1"/>
          </p:nvPr>
        </p:nvSpPr>
        <p:spPr>
          <a:xfrm>
            <a:off x="620486" y="217714"/>
            <a:ext cx="10733314" cy="5959249"/>
          </a:xfrm>
        </p:spPr>
        <p:txBody>
          <a:bodyPr/>
          <a:lstStyle/>
          <a:p>
            <a:pPr marL="0" indent="0">
              <a:buNone/>
            </a:pPr>
            <a:r>
              <a:rPr lang="en-US" b="1" dirty="0"/>
              <a:t>Quantizer:</a:t>
            </a:r>
          </a:p>
          <a:p>
            <a:r>
              <a:rPr lang="en-US" dirty="0"/>
              <a:t>Quantizer helps to </a:t>
            </a:r>
            <a:r>
              <a:rPr lang="en-US" dirty="0" err="1"/>
              <a:t>minimise</a:t>
            </a:r>
            <a:r>
              <a:rPr lang="en-US" dirty="0"/>
              <a:t> the error through the process known as quantizing. The sampled output when passed through a quantizer, reduces the unnecessary bits and also helps in compressing the obtained values.</a:t>
            </a:r>
          </a:p>
          <a:p>
            <a:endParaRPr lang="en-US" dirty="0"/>
          </a:p>
          <a:p>
            <a:endParaRPr lang="en-IN" dirty="0"/>
          </a:p>
        </p:txBody>
      </p:sp>
      <p:pic>
        <p:nvPicPr>
          <p:cNvPr id="6" name="Picture 5">
            <a:extLst>
              <a:ext uri="{FF2B5EF4-FFF2-40B4-BE49-F238E27FC236}">
                <a16:creationId xmlns:a16="http://schemas.microsoft.com/office/drawing/2014/main" id="{36FA5418-F262-1269-5656-2A2A45B3D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86" y="2501209"/>
            <a:ext cx="10951028" cy="4139077"/>
          </a:xfrm>
          <a:prstGeom prst="rect">
            <a:avLst/>
          </a:prstGeom>
        </p:spPr>
      </p:pic>
    </p:spTree>
    <p:extLst>
      <p:ext uri="{BB962C8B-B14F-4D97-AF65-F5344CB8AC3E}">
        <p14:creationId xmlns:p14="http://schemas.microsoft.com/office/powerpoint/2010/main" val="1512955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0BFC2A2-BC0B-FF90-DE08-979FF652C7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5914" y="631372"/>
            <a:ext cx="10461172" cy="4870110"/>
          </a:xfrm>
        </p:spPr>
      </p:pic>
    </p:spTree>
    <p:extLst>
      <p:ext uri="{BB962C8B-B14F-4D97-AF65-F5344CB8AC3E}">
        <p14:creationId xmlns:p14="http://schemas.microsoft.com/office/powerpoint/2010/main" val="138319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709893-8E6B-12A8-F606-ECABEFD53DD5}"/>
              </a:ext>
            </a:extLst>
          </p:cNvPr>
          <p:cNvSpPr>
            <a:spLocks noGrp="1"/>
          </p:cNvSpPr>
          <p:nvPr>
            <p:ph idx="1"/>
          </p:nvPr>
        </p:nvSpPr>
        <p:spPr>
          <a:xfrm>
            <a:off x="838200" y="446314"/>
            <a:ext cx="10515600" cy="5730649"/>
          </a:xfrm>
        </p:spPr>
        <p:txBody>
          <a:bodyPr/>
          <a:lstStyle/>
          <a:p>
            <a:pPr marL="0" indent="0">
              <a:buNone/>
            </a:pPr>
            <a:r>
              <a:rPr lang="en-US" b="1" dirty="0"/>
              <a:t>Encoder:</a:t>
            </a:r>
          </a:p>
          <a:p>
            <a:r>
              <a:rPr lang="en-US" dirty="0"/>
              <a:t>The encoder is used for </a:t>
            </a:r>
            <a:r>
              <a:rPr lang="en-US" dirty="0" err="1"/>
              <a:t>digitising</a:t>
            </a:r>
            <a:r>
              <a:rPr lang="en-US" dirty="0"/>
              <a:t> the analog signal. Encoder helps to allot each </a:t>
            </a:r>
            <a:r>
              <a:rPr lang="en-US" dirty="0" err="1"/>
              <a:t>quantised</a:t>
            </a:r>
            <a:r>
              <a:rPr lang="en-US" dirty="0"/>
              <a:t> level through a binary code. The sample-and-hold process is adopted in this. Low pass filter, sampler, and </a:t>
            </a:r>
            <a:r>
              <a:rPr lang="en-US" dirty="0" err="1"/>
              <a:t>quantiser</a:t>
            </a:r>
            <a:r>
              <a:rPr lang="en-US" dirty="0"/>
              <a:t> aids to convert analog to digital forms. Encoding also aids in </a:t>
            </a:r>
            <a:r>
              <a:rPr lang="en-US" dirty="0" err="1"/>
              <a:t>minimising</a:t>
            </a:r>
            <a:r>
              <a:rPr lang="en-US" dirty="0"/>
              <a:t> the usage of bandwidth.</a:t>
            </a:r>
          </a:p>
          <a:p>
            <a:endParaRPr lang="en-IN" dirty="0"/>
          </a:p>
        </p:txBody>
      </p:sp>
      <p:pic>
        <p:nvPicPr>
          <p:cNvPr id="4" name="Picture 3">
            <a:extLst>
              <a:ext uri="{FF2B5EF4-FFF2-40B4-BE49-F238E27FC236}">
                <a16:creationId xmlns:a16="http://schemas.microsoft.com/office/drawing/2014/main" id="{071C485D-9784-AAC8-1DD7-19B0B3A80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57" y="2531560"/>
            <a:ext cx="9916885" cy="4163154"/>
          </a:xfrm>
          <a:prstGeom prst="rect">
            <a:avLst/>
          </a:prstGeom>
        </p:spPr>
      </p:pic>
    </p:spTree>
    <p:extLst>
      <p:ext uri="{BB962C8B-B14F-4D97-AF65-F5344CB8AC3E}">
        <p14:creationId xmlns:p14="http://schemas.microsoft.com/office/powerpoint/2010/main" val="315817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CAB484-83AC-C689-F4CD-64C5BF870F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143" y="318500"/>
            <a:ext cx="11188557" cy="5297282"/>
          </a:xfrm>
        </p:spPr>
      </p:pic>
    </p:spTree>
    <p:extLst>
      <p:ext uri="{BB962C8B-B14F-4D97-AF65-F5344CB8AC3E}">
        <p14:creationId xmlns:p14="http://schemas.microsoft.com/office/powerpoint/2010/main" val="503167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2084C-B148-1BC3-AE5D-73A87C9DF4A0}"/>
              </a:ext>
            </a:extLst>
          </p:cNvPr>
          <p:cNvSpPr>
            <a:spLocks noGrp="1"/>
          </p:cNvSpPr>
          <p:nvPr>
            <p:ph idx="1"/>
          </p:nvPr>
        </p:nvSpPr>
        <p:spPr>
          <a:xfrm>
            <a:off x="838200" y="435429"/>
            <a:ext cx="10896600" cy="5741534"/>
          </a:xfrm>
        </p:spPr>
        <p:txBody>
          <a:bodyPr>
            <a:normAutofit/>
          </a:bodyPr>
          <a:lstStyle/>
          <a:p>
            <a:pPr marL="0" indent="0">
              <a:buNone/>
            </a:pPr>
            <a:r>
              <a:rPr lang="en-US" b="1" dirty="0"/>
              <a:t>Regenerative Repeater:</a:t>
            </a:r>
          </a:p>
          <a:p>
            <a:r>
              <a:rPr lang="en-US" dirty="0"/>
              <a:t>Regenerative repeater is used to compensate for the signal loss and also reform the signal. It also helps to increase signal strength. Hence, the output of the channel is equipped with one regenerative repeater circuit.</a:t>
            </a:r>
          </a:p>
          <a:p>
            <a:endParaRPr lang="en-IN" dirty="0"/>
          </a:p>
        </p:txBody>
      </p:sp>
      <p:pic>
        <p:nvPicPr>
          <p:cNvPr id="4" name="Picture 3">
            <a:extLst>
              <a:ext uri="{FF2B5EF4-FFF2-40B4-BE49-F238E27FC236}">
                <a16:creationId xmlns:a16="http://schemas.microsoft.com/office/drawing/2014/main" id="{D0780A6F-AD0A-864A-95D3-1CC270BF3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713" y="2762249"/>
            <a:ext cx="8436429" cy="3414713"/>
          </a:xfrm>
          <a:prstGeom prst="rect">
            <a:avLst/>
          </a:prstGeom>
        </p:spPr>
      </p:pic>
    </p:spTree>
    <p:extLst>
      <p:ext uri="{BB962C8B-B14F-4D97-AF65-F5344CB8AC3E}">
        <p14:creationId xmlns:p14="http://schemas.microsoft.com/office/powerpoint/2010/main" val="1666866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C2490E-79CC-789F-A0A4-3BBD52E7B7A5}"/>
              </a:ext>
            </a:extLst>
          </p:cNvPr>
          <p:cNvSpPr>
            <a:spLocks noGrp="1"/>
          </p:cNvSpPr>
          <p:nvPr>
            <p:ph idx="1"/>
          </p:nvPr>
        </p:nvSpPr>
        <p:spPr>
          <a:xfrm>
            <a:off x="838200" y="446314"/>
            <a:ext cx="10515600" cy="5730649"/>
          </a:xfrm>
        </p:spPr>
        <p:txBody>
          <a:bodyPr/>
          <a:lstStyle/>
          <a:p>
            <a:pPr marL="0" indent="0">
              <a:buNone/>
            </a:pPr>
            <a:r>
              <a:rPr lang="en-US" b="1" dirty="0"/>
              <a:t>Decoder:</a:t>
            </a:r>
          </a:p>
          <a:p>
            <a:r>
              <a:rPr lang="en-US" dirty="0"/>
              <a:t>The decoder helps to form the original signal by decoding the pulse coded waveform. Decoder acts as the demodulator.</a:t>
            </a:r>
          </a:p>
          <a:p>
            <a:pPr marL="0" indent="0">
              <a:buNone/>
            </a:pPr>
            <a:r>
              <a:rPr lang="en-US" b="1" dirty="0"/>
              <a:t>Reconstruction Filter:</a:t>
            </a:r>
          </a:p>
          <a:p>
            <a:r>
              <a:rPr lang="en-US" dirty="0"/>
              <a:t>The reconstruction filter helps to obtain the original signal. In the pulse code modulator circuit, the given analog signal is digitized, coded and sampled. The resultant signal is transmitted in an analog form. In order to obtain the original signal, the whole process is repeated in a reverse pattern .</a:t>
            </a:r>
          </a:p>
          <a:p>
            <a:endParaRPr lang="en-IN" dirty="0"/>
          </a:p>
        </p:txBody>
      </p:sp>
    </p:spTree>
    <p:extLst>
      <p:ext uri="{BB962C8B-B14F-4D97-AF65-F5344CB8AC3E}">
        <p14:creationId xmlns:p14="http://schemas.microsoft.com/office/powerpoint/2010/main" val="840678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484A87-E6EE-1806-8269-180659959CBC}"/>
              </a:ext>
            </a:extLst>
          </p:cNvPr>
          <p:cNvPicPr>
            <a:picLocks noChangeAspect="1"/>
          </p:cNvPicPr>
          <p:nvPr/>
        </p:nvPicPr>
        <p:blipFill>
          <a:blip r:embed="rId2"/>
          <a:stretch>
            <a:fillRect/>
          </a:stretch>
        </p:blipFill>
        <p:spPr>
          <a:xfrm>
            <a:off x="642257" y="446314"/>
            <a:ext cx="11168743" cy="5943600"/>
          </a:xfrm>
          <a:prstGeom prst="rect">
            <a:avLst/>
          </a:prstGeom>
        </p:spPr>
      </p:pic>
    </p:spTree>
    <p:extLst>
      <p:ext uri="{BB962C8B-B14F-4D97-AF65-F5344CB8AC3E}">
        <p14:creationId xmlns:p14="http://schemas.microsoft.com/office/powerpoint/2010/main" val="1963270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8A2DC-80BA-A967-EE92-2F7F43734544}"/>
              </a:ext>
            </a:extLst>
          </p:cNvPr>
          <p:cNvPicPr>
            <a:picLocks noChangeAspect="1"/>
          </p:cNvPicPr>
          <p:nvPr/>
        </p:nvPicPr>
        <p:blipFill>
          <a:blip r:embed="rId2"/>
          <a:stretch>
            <a:fillRect/>
          </a:stretch>
        </p:blipFill>
        <p:spPr>
          <a:xfrm>
            <a:off x="587829" y="478970"/>
            <a:ext cx="10972799" cy="5834743"/>
          </a:xfrm>
          <a:prstGeom prst="rect">
            <a:avLst/>
          </a:prstGeom>
        </p:spPr>
      </p:pic>
    </p:spTree>
    <p:extLst>
      <p:ext uri="{BB962C8B-B14F-4D97-AF65-F5344CB8AC3E}">
        <p14:creationId xmlns:p14="http://schemas.microsoft.com/office/powerpoint/2010/main" val="1757663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A37CE2-38D1-EAFD-A5BF-E0B394E101E6}"/>
              </a:ext>
            </a:extLst>
          </p:cNvPr>
          <p:cNvSpPr>
            <a:spLocks noGrp="1"/>
          </p:cNvSpPr>
          <p:nvPr>
            <p:ph idx="1"/>
          </p:nvPr>
        </p:nvSpPr>
        <p:spPr>
          <a:xfrm>
            <a:off x="489857" y="391886"/>
            <a:ext cx="10863943" cy="5785077"/>
          </a:xfrm>
        </p:spPr>
        <p:txBody>
          <a:bodyPr>
            <a:normAutofit fontScale="92500" lnSpcReduction="20000"/>
          </a:bodyPr>
          <a:lstStyle/>
          <a:p>
            <a:pPr marL="0" indent="0">
              <a:buNone/>
            </a:pPr>
            <a:r>
              <a:rPr lang="en-US" b="1" dirty="0"/>
              <a:t>Advantages and Disadvantages</a:t>
            </a:r>
          </a:p>
          <a:p>
            <a:pPr marL="0" indent="0">
              <a:buNone/>
            </a:pPr>
            <a:r>
              <a:rPr lang="en-US" b="1" dirty="0"/>
              <a:t>Advantages</a:t>
            </a:r>
            <a:endParaRPr lang="en-US" dirty="0"/>
          </a:p>
          <a:p>
            <a:pPr>
              <a:buFont typeface="Arial" panose="020B0604020202020204" pitchFamily="34" charset="0"/>
              <a:buChar char="•"/>
            </a:pPr>
            <a:r>
              <a:rPr lang="en-US" dirty="0"/>
              <a:t>Pulse Code Modulation is used in long-distance communication.</a:t>
            </a:r>
          </a:p>
          <a:p>
            <a:pPr>
              <a:buFont typeface="Arial" panose="020B0604020202020204" pitchFamily="34" charset="0"/>
              <a:buChar char="•"/>
            </a:pPr>
            <a:r>
              <a:rPr lang="en-US" dirty="0"/>
              <a:t>The efficiency of the transmitter in PCM is high.</a:t>
            </a:r>
          </a:p>
          <a:p>
            <a:pPr>
              <a:buFont typeface="Arial" panose="020B0604020202020204" pitchFamily="34" charset="0"/>
              <a:buChar char="•"/>
            </a:pPr>
            <a:r>
              <a:rPr lang="en-US" dirty="0"/>
              <a:t>Higher noise immunity is seen.</a:t>
            </a:r>
          </a:p>
          <a:p>
            <a:pPr>
              <a:buFont typeface="Arial" panose="020B0604020202020204" pitchFamily="34" charset="0"/>
              <a:buChar char="•"/>
            </a:pPr>
            <a:r>
              <a:rPr lang="en-US" dirty="0"/>
              <a:t>Efficient method.</a:t>
            </a:r>
          </a:p>
          <a:p>
            <a:pPr marL="0" indent="0">
              <a:buNone/>
            </a:pPr>
            <a:r>
              <a:rPr lang="en-US" b="1" dirty="0"/>
              <a:t>Disadvantages</a:t>
            </a:r>
            <a:endParaRPr lang="en-US" dirty="0"/>
          </a:p>
          <a:p>
            <a:pPr>
              <a:buFont typeface="Arial" panose="020B0604020202020204" pitchFamily="34" charset="0"/>
              <a:buChar char="•"/>
            </a:pPr>
            <a:r>
              <a:rPr lang="en-US" dirty="0"/>
              <a:t>The bandwidth requirement is high.</a:t>
            </a:r>
          </a:p>
          <a:p>
            <a:pPr>
              <a:buFont typeface="Arial" panose="020B0604020202020204" pitchFamily="34" charset="0"/>
              <a:buChar char="•"/>
            </a:pPr>
            <a:r>
              <a:rPr lang="en-US" dirty="0"/>
              <a:t>PCM is a complex process, since it involves encoding, decoding and quantization of the circuit.</a:t>
            </a:r>
          </a:p>
          <a:p>
            <a:pPr>
              <a:buFont typeface="Arial" panose="020B0604020202020204" pitchFamily="34" charset="0"/>
              <a:buChar char="•"/>
            </a:pPr>
            <a:endParaRPr lang="en-US" dirty="0"/>
          </a:p>
          <a:p>
            <a:pPr marL="0" indent="0">
              <a:buNone/>
            </a:pPr>
            <a:r>
              <a:rPr lang="en-US" b="1" dirty="0"/>
              <a:t>Applications of Pulse Code Modulation</a:t>
            </a:r>
          </a:p>
          <a:p>
            <a:pPr>
              <a:buFont typeface="Arial" panose="020B0604020202020204" pitchFamily="34" charset="0"/>
              <a:buChar char="•"/>
            </a:pPr>
            <a:r>
              <a:rPr lang="en-US" dirty="0"/>
              <a:t>It is used in telephony and compact discs.</a:t>
            </a:r>
          </a:p>
          <a:p>
            <a:pPr>
              <a:buFont typeface="Arial" panose="020B0604020202020204" pitchFamily="34" charset="0"/>
              <a:buChar char="•"/>
            </a:pPr>
            <a:r>
              <a:rPr lang="en-US" dirty="0"/>
              <a:t>Pulse Code Modulation is used in satellite transmission systems and space communications.</a:t>
            </a:r>
          </a:p>
          <a:p>
            <a:endParaRPr lang="en-IN" dirty="0"/>
          </a:p>
        </p:txBody>
      </p:sp>
    </p:spTree>
    <p:extLst>
      <p:ext uri="{BB962C8B-B14F-4D97-AF65-F5344CB8AC3E}">
        <p14:creationId xmlns:p14="http://schemas.microsoft.com/office/powerpoint/2010/main" val="206069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3B62-3A51-62A4-BE21-672DC0E26073}"/>
              </a:ext>
            </a:extLst>
          </p:cNvPr>
          <p:cNvSpPr>
            <a:spLocks noGrp="1"/>
          </p:cNvSpPr>
          <p:nvPr>
            <p:ph type="title"/>
          </p:nvPr>
        </p:nvSpPr>
        <p:spPr/>
        <p:txBody>
          <a:bodyPr/>
          <a:lstStyle/>
          <a:p>
            <a:r>
              <a:rPr lang="en-IN" b="1" dirty="0"/>
              <a:t>Linear PCM Vs Non-linear PCM:</a:t>
            </a:r>
          </a:p>
        </p:txBody>
      </p:sp>
      <p:pic>
        <p:nvPicPr>
          <p:cNvPr id="5" name="Content Placeholder 4">
            <a:extLst>
              <a:ext uri="{FF2B5EF4-FFF2-40B4-BE49-F238E27FC236}">
                <a16:creationId xmlns:a16="http://schemas.microsoft.com/office/drawing/2014/main" id="{DAE6F36B-4FAA-BC8D-06FE-89B780EFA22D}"/>
              </a:ext>
            </a:extLst>
          </p:cNvPr>
          <p:cNvPicPr>
            <a:picLocks noGrp="1" noChangeAspect="1"/>
          </p:cNvPicPr>
          <p:nvPr>
            <p:ph idx="1"/>
          </p:nvPr>
        </p:nvPicPr>
        <p:blipFill>
          <a:blip r:embed="rId2"/>
          <a:stretch>
            <a:fillRect/>
          </a:stretch>
        </p:blipFill>
        <p:spPr>
          <a:xfrm>
            <a:off x="729343" y="1393622"/>
            <a:ext cx="10755085" cy="4865664"/>
          </a:xfrm>
        </p:spPr>
      </p:pic>
    </p:spTree>
    <p:extLst>
      <p:ext uri="{BB962C8B-B14F-4D97-AF65-F5344CB8AC3E}">
        <p14:creationId xmlns:p14="http://schemas.microsoft.com/office/powerpoint/2010/main" val="3359052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F5363-D9EF-5B8C-65AC-B4C3178648AA}"/>
              </a:ext>
            </a:extLst>
          </p:cNvPr>
          <p:cNvSpPr>
            <a:spLocks noGrp="1"/>
          </p:cNvSpPr>
          <p:nvPr>
            <p:ph type="title"/>
          </p:nvPr>
        </p:nvSpPr>
        <p:spPr>
          <a:xfrm>
            <a:off x="293914" y="190954"/>
            <a:ext cx="10515600" cy="799646"/>
          </a:xfrm>
        </p:spPr>
        <p:txBody>
          <a:bodyPr/>
          <a:lstStyle/>
          <a:p>
            <a:r>
              <a:rPr lang="en-IN" b="1" dirty="0"/>
              <a:t>Sampling Process:</a:t>
            </a:r>
          </a:p>
        </p:txBody>
      </p:sp>
      <p:sp>
        <p:nvSpPr>
          <p:cNvPr id="3" name="Content Placeholder 2">
            <a:extLst>
              <a:ext uri="{FF2B5EF4-FFF2-40B4-BE49-F238E27FC236}">
                <a16:creationId xmlns:a16="http://schemas.microsoft.com/office/drawing/2014/main" id="{34438CBD-5772-781E-A10B-4AB17FD60B49}"/>
              </a:ext>
            </a:extLst>
          </p:cNvPr>
          <p:cNvSpPr>
            <a:spLocks noGrp="1"/>
          </p:cNvSpPr>
          <p:nvPr>
            <p:ph idx="1"/>
          </p:nvPr>
        </p:nvSpPr>
        <p:spPr>
          <a:xfrm>
            <a:off x="413657" y="990600"/>
            <a:ext cx="10940143" cy="5186363"/>
          </a:xfrm>
        </p:spPr>
        <p:txBody>
          <a:bodyPr/>
          <a:lstStyle/>
          <a:p>
            <a:r>
              <a:rPr lang="en-US" dirty="0"/>
              <a:t>A continuous time signal can be represented in its samples and can be recovered back when sampling frequency f</a:t>
            </a:r>
            <a:r>
              <a:rPr lang="en-US" baseline="-25000" dirty="0"/>
              <a:t>s</a:t>
            </a:r>
            <a:r>
              <a:rPr lang="en-US" dirty="0"/>
              <a:t> is greater than or equal to the twice the highest frequency component of message signal. </a:t>
            </a:r>
            <a:r>
              <a:rPr lang="en-US" dirty="0" err="1"/>
              <a:t>i</a:t>
            </a:r>
            <a:r>
              <a:rPr lang="en-US" dirty="0"/>
              <a:t>. e. </a:t>
            </a:r>
          </a:p>
          <a:p>
            <a:pPr marL="0" indent="0">
              <a:buNone/>
            </a:pPr>
            <a:r>
              <a:rPr lang="en-IN" i="1" dirty="0">
                <a:effectLst/>
                <a:latin typeface="MathJax_Math"/>
              </a:rPr>
              <a:t>                                                  fs</a:t>
            </a:r>
            <a:r>
              <a:rPr lang="en-IN" dirty="0">
                <a:effectLst/>
                <a:latin typeface="MathJax_Main"/>
              </a:rPr>
              <a:t>≥2</a:t>
            </a:r>
            <a:r>
              <a:rPr lang="en-IN" i="1" dirty="0">
                <a:effectLst/>
                <a:latin typeface="MathJax_Math"/>
              </a:rPr>
              <a:t>fm</a:t>
            </a:r>
          </a:p>
          <a:p>
            <a:r>
              <a:rPr lang="en-US" dirty="0"/>
              <a:t>Consider a continuous time signal x(t). The spectrum of x(t) is a band limited to </a:t>
            </a:r>
            <a:r>
              <a:rPr lang="en-US" dirty="0" err="1"/>
              <a:t>f</a:t>
            </a:r>
            <a:r>
              <a:rPr lang="en-US" baseline="-25000" dirty="0" err="1"/>
              <a:t>m</a:t>
            </a:r>
            <a:r>
              <a:rPr lang="en-US" dirty="0"/>
              <a:t> Hz i.e. the spectrum of x(t) is zero for |ω|&gt;</a:t>
            </a:r>
            <a:r>
              <a:rPr lang="en-US" dirty="0" err="1"/>
              <a:t>ω</a:t>
            </a:r>
            <a:r>
              <a:rPr lang="en-US" baseline="-25000" dirty="0" err="1"/>
              <a:t>m</a:t>
            </a:r>
            <a:r>
              <a:rPr lang="en-US" dirty="0"/>
              <a:t>.</a:t>
            </a:r>
          </a:p>
          <a:p>
            <a:endParaRPr lang="en-US" dirty="0"/>
          </a:p>
          <a:p>
            <a:r>
              <a:rPr lang="en-US" dirty="0"/>
              <a:t>Sampling of input signal x(t) can be obtained by multiplying x(t) with an impulse train δ(t) of period T</a:t>
            </a:r>
            <a:r>
              <a:rPr lang="en-US" baseline="-25000" dirty="0"/>
              <a:t>s</a:t>
            </a:r>
            <a:r>
              <a:rPr lang="en-US" dirty="0"/>
              <a:t>. The output of multiplier is a discrete signal called sampled signal which is represented with y(t) in the following diagrams:</a:t>
            </a:r>
          </a:p>
          <a:p>
            <a:pPr marL="0" indent="0">
              <a:buNone/>
            </a:pPr>
            <a:endParaRPr lang="en-IN" dirty="0"/>
          </a:p>
        </p:txBody>
      </p:sp>
    </p:spTree>
    <p:extLst>
      <p:ext uri="{BB962C8B-B14F-4D97-AF65-F5344CB8AC3E}">
        <p14:creationId xmlns:p14="http://schemas.microsoft.com/office/powerpoint/2010/main" val="1353228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60FCEC-2410-BF8A-E4D0-CF6BBCD35E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143" y="272143"/>
            <a:ext cx="9590313" cy="6085114"/>
          </a:xfrm>
        </p:spPr>
      </p:pic>
    </p:spTree>
    <p:extLst>
      <p:ext uri="{BB962C8B-B14F-4D97-AF65-F5344CB8AC3E}">
        <p14:creationId xmlns:p14="http://schemas.microsoft.com/office/powerpoint/2010/main" val="1069458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2E686-9935-0D2B-E577-F39113D675A7}"/>
              </a:ext>
            </a:extLst>
          </p:cNvPr>
          <p:cNvSpPr>
            <a:spLocks noGrp="1"/>
          </p:cNvSpPr>
          <p:nvPr>
            <p:ph idx="1"/>
          </p:nvPr>
        </p:nvSpPr>
        <p:spPr>
          <a:xfrm>
            <a:off x="511629" y="272143"/>
            <a:ext cx="10842171" cy="5904820"/>
          </a:xfrm>
        </p:spPr>
        <p:txBody>
          <a:bodyPr/>
          <a:lstStyle/>
          <a:p>
            <a:r>
              <a:rPr lang="en-US" dirty="0"/>
              <a:t>Here, you can observe that the sampled signal takes the period of impulse. The process of sampling can be explained by the following mathematical expression:</a:t>
            </a:r>
          </a:p>
          <a:p>
            <a:pPr marL="0" indent="0">
              <a:buNone/>
            </a:pPr>
            <a:r>
              <a:rPr lang="en-US" dirty="0"/>
              <a:t>Sampled signal y(t)=x(t).δ(t)......(1)</a:t>
            </a:r>
          </a:p>
          <a:p>
            <a:pPr marL="0" indent="0">
              <a:buNone/>
            </a:pPr>
            <a:r>
              <a:rPr lang="en-US" dirty="0"/>
              <a:t>The trigonometric Fourier series representation of δ(t) is given by</a:t>
            </a:r>
          </a:p>
          <a:p>
            <a:pPr marL="0" indent="0">
              <a:buNone/>
            </a:pPr>
            <a:endParaRPr lang="en-US" dirty="0"/>
          </a:p>
          <a:p>
            <a:endParaRPr lang="en-IN" dirty="0"/>
          </a:p>
          <a:p>
            <a:endParaRPr lang="en-IN" dirty="0"/>
          </a:p>
        </p:txBody>
      </p:sp>
      <p:pic>
        <p:nvPicPr>
          <p:cNvPr id="11" name="Picture 10">
            <a:extLst>
              <a:ext uri="{FF2B5EF4-FFF2-40B4-BE49-F238E27FC236}">
                <a16:creationId xmlns:a16="http://schemas.microsoft.com/office/drawing/2014/main" id="{C52C28B5-62E1-99B9-DAD7-2F244D3C0413}"/>
              </a:ext>
            </a:extLst>
          </p:cNvPr>
          <p:cNvPicPr>
            <a:picLocks noChangeAspect="1"/>
          </p:cNvPicPr>
          <p:nvPr/>
        </p:nvPicPr>
        <p:blipFill>
          <a:blip r:embed="rId2"/>
          <a:stretch>
            <a:fillRect/>
          </a:stretch>
        </p:blipFill>
        <p:spPr>
          <a:xfrm>
            <a:off x="838200" y="2493679"/>
            <a:ext cx="9394371" cy="3493464"/>
          </a:xfrm>
          <a:prstGeom prst="rect">
            <a:avLst/>
          </a:prstGeom>
        </p:spPr>
      </p:pic>
    </p:spTree>
    <p:extLst>
      <p:ext uri="{BB962C8B-B14F-4D97-AF65-F5344CB8AC3E}">
        <p14:creationId xmlns:p14="http://schemas.microsoft.com/office/powerpoint/2010/main" val="258875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83116-F28F-C016-94D7-07C2FEA5C57D}"/>
              </a:ext>
            </a:extLst>
          </p:cNvPr>
          <p:cNvSpPr>
            <a:spLocks noGrp="1"/>
          </p:cNvSpPr>
          <p:nvPr>
            <p:ph idx="1"/>
          </p:nvPr>
        </p:nvSpPr>
        <p:spPr>
          <a:xfrm>
            <a:off x="370114" y="0"/>
            <a:ext cx="10983686" cy="6176963"/>
          </a:xfrm>
        </p:spPr>
        <p:txBody>
          <a:bodyPr/>
          <a:lstStyle/>
          <a:p>
            <a:r>
              <a:rPr lang="en-US" dirty="0"/>
              <a:t>Substitute above values in equation 2.</a:t>
            </a:r>
          </a:p>
          <a:p>
            <a:endParaRPr lang="en-US" dirty="0"/>
          </a:p>
        </p:txBody>
      </p:sp>
      <p:pic>
        <p:nvPicPr>
          <p:cNvPr id="6" name="Picture 5">
            <a:extLst>
              <a:ext uri="{FF2B5EF4-FFF2-40B4-BE49-F238E27FC236}">
                <a16:creationId xmlns:a16="http://schemas.microsoft.com/office/drawing/2014/main" id="{11EEC0C6-1C5A-DC28-A6B1-97E4DFE2DFB1}"/>
              </a:ext>
            </a:extLst>
          </p:cNvPr>
          <p:cNvPicPr>
            <a:picLocks noChangeAspect="1"/>
          </p:cNvPicPr>
          <p:nvPr/>
        </p:nvPicPr>
        <p:blipFill>
          <a:blip r:embed="rId2"/>
          <a:stretch>
            <a:fillRect/>
          </a:stretch>
        </p:blipFill>
        <p:spPr>
          <a:xfrm>
            <a:off x="455710" y="543761"/>
            <a:ext cx="9091061" cy="5519582"/>
          </a:xfrm>
          <a:prstGeom prst="rect">
            <a:avLst/>
          </a:prstGeom>
        </p:spPr>
      </p:pic>
    </p:spTree>
    <p:extLst>
      <p:ext uri="{BB962C8B-B14F-4D97-AF65-F5344CB8AC3E}">
        <p14:creationId xmlns:p14="http://schemas.microsoft.com/office/powerpoint/2010/main" val="3251277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E1A28-40C8-6058-F0BE-656F762760B6}"/>
              </a:ext>
            </a:extLst>
          </p:cNvPr>
          <p:cNvSpPr>
            <a:spLocks noGrp="1"/>
          </p:cNvSpPr>
          <p:nvPr>
            <p:ph type="title"/>
          </p:nvPr>
        </p:nvSpPr>
        <p:spPr>
          <a:xfrm>
            <a:off x="0" y="76201"/>
            <a:ext cx="10515600" cy="1325563"/>
          </a:xfrm>
        </p:spPr>
        <p:txBody>
          <a:bodyPr/>
          <a:lstStyle/>
          <a:p>
            <a:r>
              <a:rPr lang="en-IN" b="1" dirty="0"/>
              <a:t>Baseband Signal:</a:t>
            </a:r>
          </a:p>
        </p:txBody>
      </p:sp>
      <p:sp>
        <p:nvSpPr>
          <p:cNvPr id="3" name="Content Placeholder 2">
            <a:extLst>
              <a:ext uri="{FF2B5EF4-FFF2-40B4-BE49-F238E27FC236}">
                <a16:creationId xmlns:a16="http://schemas.microsoft.com/office/drawing/2014/main" id="{CA208B2C-19E7-40B0-D9B3-FB64003AA26F}"/>
              </a:ext>
            </a:extLst>
          </p:cNvPr>
          <p:cNvSpPr>
            <a:spLocks noGrp="1"/>
          </p:cNvSpPr>
          <p:nvPr>
            <p:ph idx="1"/>
          </p:nvPr>
        </p:nvSpPr>
        <p:spPr>
          <a:xfrm>
            <a:off x="163286" y="1055914"/>
            <a:ext cx="11723914" cy="5725885"/>
          </a:xfrm>
        </p:spPr>
        <p:txBody>
          <a:bodyPr>
            <a:normAutofit/>
          </a:bodyPr>
          <a:lstStyle/>
          <a:p>
            <a:r>
              <a:rPr lang="en-US" dirty="0"/>
              <a:t>A baseband signal or lowpass signal is a signal that can include frequencies that are very near zero, by comparison with its highest frequency </a:t>
            </a:r>
          </a:p>
          <a:p>
            <a:pPr marL="0" indent="0">
              <a:buNone/>
            </a:pPr>
            <a:endParaRPr lang="en-US" dirty="0"/>
          </a:p>
          <a:p>
            <a:r>
              <a:rPr lang="en-US" dirty="0"/>
              <a:t>Baseband is a digital signal transmitted on the medium using one of the signal codes like NRZ, RZ Manchester </a:t>
            </a:r>
            <a:r>
              <a:rPr lang="en-US" dirty="0" err="1"/>
              <a:t>biphase</a:t>
            </a:r>
            <a:r>
              <a:rPr lang="en-US" dirty="0"/>
              <a:t>-M code, etc. called baseband transmission. </a:t>
            </a:r>
          </a:p>
          <a:p>
            <a:r>
              <a:rPr lang="en-US" b="1" dirty="0"/>
              <a:t>Baseband transmission:</a:t>
            </a:r>
            <a:endParaRPr lang="en-US" dirty="0"/>
          </a:p>
          <a:p>
            <a:pPr>
              <a:buFont typeface="+mj-lt"/>
              <a:buAutoNum type="arabicPeriod"/>
            </a:pPr>
            <a:r>
              <a:rPr lang="en-US" dirty="0"/>
              <a:t>Digital signaling.</a:t>
            </a:r>
          </a:p>
          <a:p>
            <a:pPr>
              <a:buFont typeface="+mj-lt"/>
              <a:buAutoNum type="arabicPeriod"/>
            </a:pPr>
            <a:r>
              <a:rPr lang="en-US" dirty="0"/>
              <a:t>Baseband is the bi-directional transmission.</a:t>
            </a:r>
          </a:p>
          <a:p>
            <a:pPr>
              <a:buFont typeface="+mj-lt"/>
              <a:buAutoNum type="arabicPeriod"/>
            </a:pPr>
            <a:r>
              <a:rPr lang="en-US" dirty="0"/>
              <a:t>A short-distance signal traveling.</a:t>
            </a:r>
          </a:p>
          <a:p>
            <a:pPr>
              <a:buFont typeface="+mj-lt"/>
              <a:buAutoNum type="arabicPeriod"/>
            </a:pPr>
            <a:r>
              <a:rPr lang="en-US" dirty="0"/>
              <a:t>The entire bandwidth is for single signal transmission.</a:t>
            </a:r>
          </a:p>
          <a:p>
            <a:pPr>
              <a:buFont typeface="+mj-lt"/>
              <a:buAutoNum type="arabicPeriod"/>
            </a:pPr>
            <a:r>
              <a:rPr lang="en-US" dirty="0"/>
              <a:t>Example: Ethernet is using Basebands for LAN.</a:t>
            </a:r>
          </a:p>
          <a:p>
            <a:endParaRPr lang="en-IN" dirty="0"/>
          </a:p>
        </p:txBody>
      </p:sp>
    </p:spTree>
    <p:extLst>
      <p:ext uri="{BB962C8B-B14F-4D97-AF65-F5344CB8AC3E}">
        <p14:creationId xmlns:p14="http://schemas.microsoft.com/office/powerpoint/2010/main" val="3262266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FACBF-FABB-C227-7C0C-531844C2A5A7}"/>
              </a:ext>
            </a:extLst>
          </p:cNvPr>
          <p:cNvSpPr>
            <a:spLocks noGrp="1"/>
          </p:cNvSpPr>
          <p:nvPr>
            <p:ph idx="1"/>
          </p:nvPr>
        </p:nvSpPr>
        <p:spPr>
          <a:xfrm>
            <a:off x="348343" y="185057"/>
            <a:ext cx="11005457" cy="5991906"/>
          </a:xfrm>
        </p:spPr>
        <p:txBody>
          <a:bodyPr/>
          <a:lstStyle/>
          <a:p>
            <a:r>
              <a:rPr lang="en-US" dirty="0"/>
              <a:t>Take Fourier transform on both sides</a:t>
            </a:r>
          </a:p>
          <a:p>
            <a:endParaRPr lang="en-IN" dirty="0"/>
          </a:p>
          <a:p>
            <a:endParaRPr lang="en-IN" dirty="0"/>
          </a:p>
          <a:p>
            <a:endParaRPr lang="en-IN" dirty="0"/>
          </a:p>
          <a:p>
            <a:endParaRPr lang="en-IN" dirty="0"/>
          </a:p>
          <a:p>
            <a:endParaRPr lang="en-IN" dirty="0"/>
          </a:p>
          <a:p>
            <a:endParaRPr lang="en-IN" dirty="0"/>
          </a:p>
          <a:p>
            <a:r>
              <a:rPr lang="en-US" dirty="0"/>
              <a:t>To reconstruct x(t), you must recover input signal spectrum X(ω) from sampled signal spectrum Y(ω), which is possible when there is no overlapping between the cycles of Y(ω).</a:t>
            </a:r>
            <a:endParaRPr lang="en-IN" dirty="0"/>
          </a:p>
        </p:txBody>
      </p:sp>
      <p:pic>
        <p:nvPicPr>
          <p:cNvPr id="5" name="Picture 4">
            <a:extLst>
              <a:ext uri="{FF2B5EF4-FFF2-40B4-BE49-F238E27FC236}">
                <a16:creationId xmlns:a16="http://schemas.microsoft.com/office/drawing/2014/main" id="{C4205783-080B-654F-9015-306A3F839AD2}"/>
              </a:ext>
            </a:extLst>
          </p:cNvPr>
          <p:cNvPicPr>
            <a:picLocks noChangeAspect="1"/>
          </p:cNvPicPr>
          <p:nvPr/>
        </p:nvPicPr>
        <p:blipFill>
          <a:blip r:embed="rId2"/>
          <a:stretch>
            <a:fillRect/>
          </a:stretch>
        </p:blipFill>
        <p:spPr>
          <a:xfrm>
            <a:off x="516485" y="903486"/>
            <a:ext cx="9030286" cy="2405771"/>
          </a:xfrm>
          <a:prstGeom prst="rect">
            <a:avLst/>
          </a:prstGeom>
        </p:spPr>
      </p:pic>
    </p:spTree>
    <p:extLst>
      <p:ext uri="{BB962C8B-B14F-4D97-AF65-F5344CB8AC3E}">
        <p14:creationId xmlns:p14="http://schemas.microsoft.com/office/powerpoint/2010/main" val="3922229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363B20-C8FE-5D68-E781-B74AF0C91B75}"/>
              </a:ext>
            </a:extLst>
          </p:cNvPr>
          <p:cNvSpPr>
            <a:spLocks noGrp="1"/>
          </p:cNvSpPr>
          <p:nvPr>
            <p:ph idx="1"/>
          </p:nvPr>
        </p:nvSpPr>
        <p:spPr>
          <a:xfrm>
            <a:off x="348343" y="293914"/>
            <a:ext cx="11005457" cy="5883049"/>
          </a:xfrm>
        </p:spPr>
        <p:txBody>
          <a:bodyPr/>
          <a:lstStyle/>
          <a:p>
            <a:r>
              <a:rPr lang="en-US" dirty="0"/>
              <a:t>Possibility of sampled frequency spectrum with different conditions is given by the following diagrams:</a:t>
            </a:r>
          </a:p>
          <a:p>
            <a:endParaRPr lang="en-IN" dirty="0"/>
          </a:p>
        </p:txBody>
      </p:sp>
      <p:pic>
        <p:nvPicPr>
          <p:cNvPr id="5" name="Picture 4">
            <a:extLst>
              <a:ext uri="{FF2B5EF4-FFF2-40B4-BE49-F238E27FC236}">
                <a16:creationId xmlns:a16="http://schemas.microsoft.com/office/drawing/2014/main" id="{D2401961-C8E7-86AF-7D22-6E1F94EC8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62062"/>
            <a:ext cx="9590313" cy="5302024"/>
          </a:xfrm>
          <a:prstGeom prst="rect">
            <a:avLst/>
          </a:prstGeom>
        </p:spPr>
      </p:pic>
    </p:spTree>
    <p:extLst>
      <p:ext uri="{BB962C8B-B14F-4D97-AF65-F5344CB8AC3E}">
        <p14:creationId xmlns:p14="http://schemas.microsoft.com/office/powerpoint/2010/main" val="2696180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D8032-7DEE-8C2A-0522-29D52D90FED3}"/>
              </a:ext>
            </a:extLst>
          </p:cNvPr>
          <p:cNvSpPr>
            <a:spLocks noGrp="1"/>
          </p:cNvSpPr>
          <p:nvPr>
            <p:ph idx="1"/>
          </p:nvPr>
        </p:nvSpPr>
        <p:spPr>
          <a:xfrm>
            <a:off x="838200" y="391886"/>
            <a:ext cx="10515600" cy="5785077"/>
          </a:xfrm>
        </p:spPr>
        <p:txBody>
          <a:bodyPr/>
          <a:lstStyle/>
          <a:p>
            <a:r>
              <a:rPr lang="en-US" dirty="0"/>
              <a:t>There are three types of sampling techniques:</a:t>
            </a:r>
          </a:p>
          <a:p>
            <a:pPr>
              <a:buFont typeface="Arial" panose="020B0604020202020204" pitchFamily="34" charset="0"/>
              <a:buChar char="•"/>
            </a:pPr>
            <a:r>
              <a:rPr lang="en-IN" dirty="0"/>
              <a:t>Impulse sampling. </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IN" dirty="0"/>
              <a:t>Natural sampling.   </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IN" dirty="0"/>
              <a:t>Flat Top sampling. </a:t>
            </a:r>
          </a:p>
          <a:p>
            <a:endParaRPr lang="en-IN" dirty="0"/>
          </a:p>
        </p:txBody>
      </p:sp>
      <p:pic>
        <p:nvPicPr>
          <p:cNvPr id="5" name="Picture 4">
            <a:extLst>
              <a:ext uri="{FF2B5EF4-FFF2-40B4-BE49-F238E27FC236}">
                <a16:creationId xmlns:a16="http://schemas.microsoft.com/office/drawing/2014/main" id="{22AD436F-48BC-0F56-8165-D6E1DC122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114" y="898751"/>
            <a:ext cx="5181600" cy="1476375"/>
          </a:xfrm>
          <a:prstGeom prst="rect">
            <a:avLst/>
          </a:prstGeom>
        </p:spPr>
      </p:pic>
      <p:pic>
        <p:nvPicPr>
          <p:cNvPr id="7" name="Picture 6">
            <a:extLst>
              <a:ext uri="{FF2B5EF4-FFF2-40B4-BE49-F238E27FC236}">
                <a16:creationId xmlns:a16="http://schemas.microsoft.com/office/drawing/2014/main" id="{97267955-B103-6DB0-76E5-7902EF10D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114" y="2581275"/>
            <a:ext cx="5419725" cy="1238250"/>
          </a:xfrm>
          <a:prstGeom prst="rect">
            <a:avLst/>
          </a:prstGeom>
        </p:spPr>
      </p:pic>
      <p:pic>
        <p:nvPicPr>
          <p:cNvPr id="9" name="Picture 8">
            <a:extLst>
              <a:ext uri="{FF2B5EF4-FFF2-40B4-BE49-F238E27FC236}">
                <a16:creationId xmlns:a16="http://schemas.microsoft.com/office/drawing/2014/main" id="{BBBE437D-8B25-EFFE-AD3F-C8B02E37A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4564515"/>
            <a:ext cx="5429250" cy="1247775"/>
          </a:xfrm>
          <a:prstGeom prst="rect">
            <a:avLst/>
          </a:prstGeom>
        </p:spPr>
      </p:pic>
    </p:spTree>
    <p:extLst>
      <p:ext uri="{BB962C8B-B14F-4D97-AF65-F5344CB8AC3E}">
        <p14:creationId xmlns:p14="http://schemas.microsoft.com/office/powerpoint/2010/main" val="2276824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393D8D-4CE3-FF2A-29C8-590B89D97550}"/>
              </a:ext>
            </a:extLst>
          </p:cNvPr>
          <p:cNvSpPr>
            <a:spLocks noGrp="1"/>
          </p:cNvSpPr>
          <p:nvPr>
            <p:ph idx="1"/>
          </p:nvPr>
        </p:nvSpPr>
        <p:spPr>
          <a:xfrm>
            <a:off x="457200" y="272143"/>
            <a:ext cx="10896600" cy="5904820"/>
          </a:xfrm>
        </p:spPr>
        <p:txBody>
          <a:bodyPr/>
          <a:lstStyle/>
          <a:p>
            <a:r>
              <a:rPr lang="en-US" b="1" dirty="0"/>
              <a:t>Nyquist Rate/sampling rate:</a:t>
            </a:r>
          </a:p>
          <a:p>
            <a:pPr marL="0" indent="0">
              <a:buNone/>
            </a:pPr>
            <a:r>
              <a:rPr lang="en-US" dirty="0"/>
              <a:t>It is the minimum sampling rate at which signal can be converted into samples and can be recovered back without distortion.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case of band pass signals, the spectrum of band pass signal X[ω] = 0 for the frequencies outside the range f</a:t>
            </a:r>
            <a:r>
              <a:rPr lang="en-US" baseline="-25000" dirty="0"/>
              <a:t>1</a:t>
            </a:r>
            <a:r>
              <a:rPr lang="en-US" dirty="0"/>
              <a:t> ≤ f ≤ f</a:t>
            </a:r>
            <a:r>
              <a:rPr lang="en-US" baseline="-25000" dirty="0"/>
              <a:t>2</a:t>
            </a:r>
            <a:r>
              <a:rPr lang="en-US" dirty="0"/>
              <a:t>. The frequency f</a:t>
            </a:r>
            <a:r>
              <a:rPr lang="en-US" baseline="-25000" dirty="0"/>
              <a:t>1</a:t>
            </a:r>
            <a:r>
              <a:rPr lang="en-US" dirty="0"/>
              <a:t> is always greater than zero. </a:t>
            </a:r>
          </a:p>
          <a:p>
            <a:pPr marL="0" indent="0">
              <a:buNone/>
            </a:pPr>
            <a:endParaRPr lang="en-US" dirty="0"/>
          </a:p>
          <a:p>
            <a:endParaRPr lang="en-IN" dirty="0"/>
          </a:p>
        </p:txBody>
      </p:sp>
      <p:pic>
        <p:nvPicPr>
          <p:cNvPr id="8" name="Picture 7">
            <a:extLst>
              <a:ext uri="{FF2B5EF4-FFF2-40B4-BE49-F238E27FC236}">
                <a16:creationId xmlns:a16="http://schemas.microsoft.com/office/drawing/2014/main" id="{532A01A1-FF80-9C5C-6C97-894EFCCBA6AB}"/>
              </a:ext>
            </a:extLst>
          </p:cNvPr>
          <p:cNvPicPr>
            <a:picLocks noChangeAspect="1"/>
          </p:cNvPicPr>
          <p:nvPr/>
        </p:nvPicPr>
        <p:blipFill>
          <a:blip r:embed="rId2"/>
          <a:stretch>
            <a:fillRect/>
          </a:stretch>
        </p:blipFill>
        <p:spPr>
          <a:xfrm>
            <a:off x="1373786" y="1635214"/>
            <a:ext cx="5865214" cy="1589339"/>
          </a:xfrm>
          <a:prstGeom prst="rect">
            <a:avLst/>
          </a:prstGeom>
        </p:spPr>
      </p:pic>
    </p:spTree>
    <p:extLst>
      <p:ext uri="{BB962C8B-B14F-4D97-AF65-F5344CB8AC3E}">
        <p14:creationId xmlns:p14="http://schemas.microsoft.com/office/powerpoint/2010/main" val="2251018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2DB1-E489-5D5D-6A33-A3BCBD0DEA6F}"/>
              </a:ext>
            </a:extLst>
          </p:cNvPr>
          <p:cNvSpPr>
            <a:spLocks noGrp="1"/>
          </p:cNvSpPr>
          <p:nvPr>
            <p:ph type="title"/>
          </p:nvPr>
        </p:nvSpPr>
        <p:spPr>
          <a:xfrm>
            <a:off x="283029" y="365125"/>
            <a:ext cx="11070771" cy="1325563"/>
          </a:xfrm>
        </p:spPr>
        <p:txBody>
          <a:bodyPr/>
          <a:lstStyle/>
          <a:p>
            <a:r>
              <a:rPr lang="en-IN" b="1" dirty="0"/>
              <a:t>Quantization:</a:t>
            </a:r>
          </a:p>
        </p:txBody>
      </p:sp>
      <p:sp>
        <p:nvSpPr>
          <p:cNvPr id="3" name="Content Placeholder 2">
            <a:extLst>
              <a:ext uri="{FF2B5EF4-FFF2-40B4-BE49-F238E27FC236}">
                <a16:creationId xmlns:a16="http://schemas.microsoft.com/office/drawing/2014/main" id="{FC000413-FB5E-7705-CAD7-878772E0EF09}"/>
              </a:ext>
            </a:extLst>
          </p:cNvPr>
          <p:cNvSpPr>
            <a:spLocks noGrp="1"/>
          </p:cNvSpPr>
          <p:nvPr>
            <p:ph idx="1"/>
          </p:nvPr>
        </p:nvSpPr>
        <p:spPr>
          <a:xfrm>
            <a:off x="283029" y="1284514"/>
            <a:ext cx="11070771" cy="5344886"/>
          </a:xfrm>
        </p:spPr>
        <p:txBody>
          <a:bodyPr>
            <a:normAutofit lnSpcReduction="10000"/>
          </a:bodyPr>
          <a:lstStyle/>
          <a:p>
            <a:r>
              <a:rPr lang="en-US" dirty="0"/>
              <a:t>The method of sampling chooses a few points on the analog signal and then these points are joined to round off the value to a near stabilized value. Such a process is called as </a:t>
            </a:r>
            <a:r>
              <a:rPr lang="en-US" b="1" dirty="0"/>
              <a:t>Quantization</a:t>
            </a:r>
            <a:r>
              <a:rPr lang="en-US" dirty="0"/>
              <a:t>.</a:t>
            </a:r>
          </a:p>
          <a:p>
            <a:endParaRPr lang="en-US" dirty="0"/>
          </a:p>
          <a:p>
            <a:r>
              <a:rPr lang="en-US" b="1" dirty="0"/>
              <a:t>Quantization</a:t>
            </a:r>
            <a:r>
              <a:rPr lang="en-US" dirty="0"/>
              <a:t> is representing the sampled values of the amplitude by a finite set of levels, which means converting a continuous-amplitude sample into a discrete-time signal.</a:t>
            </a:r>
          </a:p>
          <a:p>
            <a:endParaRPr lang="en-US" dirty="0"/>
          </a:p>
          <a:p>
            <a:r>
              <a:rPr lang="en-US" dirty="0"/>
              <a:t>Both sampling and quantization result in the loss of information. The quality of a Quantizer output depends upon the number of quantization levels used. The discrete amplitudes of the quantized output are called as </a:t>
            </a:r>
            <a:r>
              <a:rPr lang="en-US" b="1" dirty="0"/>
              <a:t>representation levels</a:t>
            </a:r>
            <a:r>
              <a:rPr lang="en-US" dirty="0"/>
              <a:t> or </a:t>
            </a:r>
            <a:r>
              <a:rPr lang="en-US" b="1" dirty="0"/>
              <a:t>reconstruction levels</a:t>
            </a:r>
            <a:r>
              <a:rPr lang="en-US" dirty="0"/>
              <a:t>. The spacing between the two adjacent representation levels is called a </a:t>
            </a:r>
            <a:r>
              <a:rPr lang="en-US" b="1" dirty="0"/>
              <a:t>quantum</a:t>
            </a:r>
            <a:r>
              <a:rPr lang="en-US" dirty="0"/>
              <a:t> or </a:t>
            </a:r>
            <a:r>
              <a:rPr lang="en-US" b="1" dirty="0"/>
              <a:t>step-size</a:t>
            </a:r>
            <a:r>
              <a:rPr lang="en-US" dirty="0"/>
              <a:t>.</a:t>
            </a:r>
            <a:endParaRPr lang="en-IN" dirty="0"/>
          </a:p>
        </p:txBody>
      </p:sp>
    </p:spTree>
    <p:extLst>
      <p:ext uri="{BB962C8B-B14F-4D97-AF65-F5344CB8AC3E}">
        <p14:creationId xmlns:p14="http://schemas.microsoft.com/office/powerpoint/2010/main" val="1351490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BB930E-4415-E9EC-F148-7D67E3BD96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881744"/>
            <a:ext cx="10668000" cy="4852884"/>
          </a:xfrm>
        </p:spPr>
      </p:pic>
    </p:spTree>
    <p:extLst>
      <p:ext uri="{BB962C8B-B14F-4D97-AF65-F5344CB8AC3E}">
        <p14:creationId xmlns:p14="http://schemas.microsoft.com/office/powerpoint/2010/main" val="282668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C414C2-F71F-17F8-8F5D-7590678EABD0}"/>
              </a:ext>
            </a:extLst>
          </p:cNvPr>
          <p:cNvSpPr>
            <a:spLocks noGrp="1"/>
          </p:cNvSpPr>
          <p:nvPr>
            <p:ph idx="1"/>
          </p:nvPr>
        </p:nvSpPr>
        <p:spPr>
          <a:xfrm>
            <a:off x="838200" y="500743"/>
            <a:ext cx="10515600" cy="5676220"/>
          </a:xfrm>
        </p:spPr>
        <p:txBody>
          <a:bodyPr/>
          <a:lstStyle/>
          <a:p>
            <a:r>
              <a:rPr lang="en-IN" b="1" dirty="0"/>
              <a:t>Types of Quantization:</a:t>
            </a:r>
          </a:p>
          <a:p>
            <a:r>
              <a:rPr lang="en-US" dirty="0"/>
              <a:t>There are two types of Quantization - Uniform Quantization and Non-uniform Quantization.</a:t>
            </a:r>
          </a:p>
          <a:p>
            <a:endParaRPr lang="en-IN" b="1" dirty="0"/>
          </a:p>
          <a:p>
            <a:r>
              <a:rPr lang="en-US" dirty="0"/>
              <a:t>The type of quantization in which the quantization levels are uniformly spaced is termed as a </a:t>
            </a:r>
            <a:r>
              <a:rPr lang="en-US" b="1" dirty="0"/>
              <a:t>Uniform Quantization</a:t>
            </a:r>
            <a:r>
              <a:rPr lang="en-US" dirty="0"/>
              <a:t>. The type of quantization in which the quantization levels are unequal and mostly the relation between them is logarithmic, is termed as a </a:t>
            </a:r>
            <a:r>
              <a:rPr lang="en-US" b="1" dirty="0"/>
              <a:t>Non-uniform Quantization</a:t>
            </a:r>
            <a:r>
              <a:rPr lang="en-US" dirty="0"/>
              <a:t>.</a:t>
            </a:r>
            <a:endParaRPr lang="en-IN" b="1" dirty="0"/>
          </a:p>
        </p:txBody>
      </p:sp>
    </p:spTree>
    <p:extLst>
      <p:ext uri="{BB962C8B-B14F-4D97-AF65-F5344CB8AC3E}">
        <p14:creationId xmlns:p14="http://schemas.microsoft.com/office/powerpoint/2010/main" val="631990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F00651-E96C-91A0-24DA-FD3F384F2B17}"/>
              </a:ext>
            </a:extLst>
          </p:cNvPr>
          <p:cNvSpPr>
            <a:spLocks noGrp="1"/>
          </p:cNvSpPr>
          <p:nvPr>
            <p:ph idx="1"/>
          </p:nvPr>
        </p:nvSpPr>
        <p:spPr>
          <a:xfrm>
            <a:off x="348343" y="478971"/>
            <a:ext cx="11005457" cy="5697992"/>
          </a:xfrm>
        </p:spPr>
        <p:txBody>
          <a:bodyPr/>
          <a:lstStyle/>
          <a:p>
            <a:r>
              <a:rPr lang="en-US" dirty="0"/>
              <a:t>There are two types of uniform quantization. They are Mid-Rise type (The quantization levels in this type are even in number) and Mid-Tread type (The quantization levels in this type are odd in number). The following figures represent the two types of uniform quantization.</a:t>
            </a:r>
          </a:p>
          <a:p>
            <a:endParaRPr lang="en-IN" dirty="0"/>
          </a:p>
        </p:txBody>
      </p:sp>
      <p:pic>
        <p:nvPicPr>
          <p:cNvPr id="5" name="Picture 4">
            <a:extLst>
              <a:ext uri="{FF2B5EF4-FFF2-40B4-BE49-F238E27FC236}">
                <a16:creationId xmlns:a16="http://schemas.microsoft.com/office/drawing/2014/main" id="{798ECAEF-61EE-174A-E7C6-0D67F7221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58" y="2156898"/>
            <a:ext cx="10330542" cy="4418073"/>
          </a:xfrm>
          <a:prstGeom prst="rect">
            <a:avLst/>
          </a:prstGeom>
        </p:spPr>
      </p:pic>
    </p:spTree>
    <p:extLst>
      <p:ext uri="{BB962C8B-B14F-4D97-AF65-F5344CB8AC3E}">
        <p14:creationId xmlns:p14="http://schemas.microsoft.com/office/powerpoint/2010/main" val="20519747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991791-FD8C-B0B2-EA06-1373B585E171}"/>
              </a:ext>
            </a:extLst>
          </p:cNvPr>
          <p:cNvSpPr>
            <a:spLocks noGrp="1"/>
          </p:cNvSpPr>
          <p:nvPr>
            <p:ph idx="1"/>
          </p:nvPr>
        </p:nvSpPr>
        <p:spPr>
          <a:xfrm>
            <a:off x="838200" y="326571"/>
            <a:ext cx="10515600" cy="5850392"/>
          </a:xfrm>
        </p:spPr>
        <p:txBody>
          <a:bodyPr/>
          <a:lstStyle/>
          <a:p>
            <a:r>
              <a:rPr lang="en-IN" b="1" dirty="0"/>
              <a:t>Quantization Error:</a:t>
            </a:r>
          </a:p>
          <a:p>
            <a:r>
              <a:rPr lang="en-US" dirty="0"/>
              <a:t>The difference between an input value and its quantized value is called a </a:t>
            </a:r>
            <a:r>
              <a:rPr lang="en-US" b="1" dirty="0"/>
              <a:t>Quantization Error</a:t>
            </a:r>
            <a:r>
              <a:rPr lang="en-US" dirty="0"/>
              <a:t>. A </a:t>
            </a:r>
            <a:r>
              <a:rPr lang="en-US" b="1" dirty="0"/>
              <a:t>Quantizer</a:t>
            </a:r>
            <a:r>
              <a:rPr lang="en-US" dirty="0"/>
              <a:t> is a logarithmic function that performs Quantization Rounding off the Value.</a:t>
            </a:r>
            <a:endParaRPr lang="en-IN" b="1" dirty="0"/>
          </a:p>
          <a:p>
            <a:endParaRPr lang="en-IN" b="1" dirty="0"/>
          </a:p>
        </p:txBody>
      </p:sp>
      <p:pic>
        <p:nvPicPr>
          <p:cNvPr id="9" name="Picture 8">
            <a:extLst>
              <a:ext uri="{FF2B5EF4-FFF2-40B4-BE49-F238E27FC236}">
                <a16:creationId xmlns:a16="http://schemas.microsoft.com/office/drawing/2014/main" id="{A77BABF3-91DA-FE78-0BCA-F27D807D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86" y="2392381"/>
            <a:ext cx="11255828" cy="3923809"/>
          </a:xfrm>
          <a:prstGeom prst="rect">
            <a:avLst/>
          </a:prstGeom>
        </p:spPr>
      </p:pic>
    </p:spTree>
    <p:extLst>
      <p:ext uri="{BB962C8B-B14F-4D97-AF65-F5344CB8AC3E}">
        <p14:creationId xmlns:p14="http://schemas.microsoft.com/office/powerpoint/2010/main" val="2146670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C2DF0-F3B8-181C-E4F7-350F7F05316E}"/>
              </a:ext>
            </a:extLst>
          </p:cNvPr>
          <p:cNvSpPr>
            <a:spLocks noGrp="1"/>
          </p:cNvSpPr>
          <p:nvPr>
            <p:ph idx="1"/>
          </p:nvPr>
        </p:nvSpPr>
        <p:spPr>
          <a:xfrm>
            <a:off x="838200" y="478971"/>
            <a:ext cx="10515600" cy="5697992"/>
          </a:xfrm>
        </p:spPr>
        <p:txBody>
          <a:bodyPr/>
          <a:lstStyle/>
          <a:p>
            <a:r>
              <a:rPr lang="en-US" b="1" dirty="0"/>
              <a:t>Quantization Noise</a:t>
            </a:r>
          </a:p>
          <a:p>
            <a:r>
              <a:rPr lang="en-US" dirty="0"/>
              <a:t>It is a type of quantization error, which usually occurs in analog audio signal, while quantizing it to digital. For example, in music, the signals keep changing continuously, where a regularity is not found in errors. Such errors create a wideband noise called as </a:t>
            </a:r>
            <a:r>
              <a:rPr lang="en-US" b="1" dirty="0"/>
              <a:t>Quantization Noise</a:t>
            </a:r>
            <a:r>
              <a:rPr lang="en-US" dirty="0"/>
              <a:t>.</a:t>
            </a:r>
          </a:p>
          <a:p>
            <a:endParaRPr lang="en-IN" dirty="0"/>
          </a:p>
        </p:txBody>
      </p:sp>
    </p:spTree>
    <p:extLst>
      <p:ext uri="{BB962C8B-B14F-4D97-AF65-F5344CB8AC3E}">
        <p14:creationId xmlns:p14="http://schemas.microsoft.com/office/powerpoint/2010/main" val="335165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045C-54E3-B9B7-BF14-26748B9247AF}"/>
              </a:ext>
            </a:extLst>
          </p:cNvPr>
          <p:cNvSpPr>
            <a:spLocks noGrp="1"/>
          </p:cNvSpPr>
          <p:nvPr>
            <p:ph type="title"/>
          </p:nvPr>
        </p:nvSpPr>
        <p:spPr>
          <a:xfrm>
            <a:off x="838200" y="365126"/>
            <a:ext cx="10515600" cy="723446"/>
          </a:xfrm>
        </p:spPr>
        <p:txBody>
          <a:bodyPr/>
          <a:lstStyle/>
          <a:p>
            <a:r>
              <a:rPr lang="en-IN" b="1" dirty="0"/>
              <a:t>Modulation:</a:t>
            </a:r>
          </a:p>
        </p:txBody>
      </p:sp>
      <p:sp>
        <p:nvSpPr>
          <p:cNvPr id="3" name="Content Placeholder 2">
            <a:extLst>
              <a:ext uri="{FF2B5EF4-FFF2-40B4-BE49-F238E27FC236}">
                <a16:creationId xmlns:a16="http://schemas.microsoft.com/office/drawing/2014/main" id="{D29C24AB-AD4C-D71F-AD0F-95EBAE60137A}"/>
              </a:ext>
            </a:extLst>
          </p:cNvPr>
          <p:cNvSpPr>
            <a:spLocks noGrp="1"/>
          </p:cNvSpPr>
          <p:nvPr>
            <p:ph idx="1"/>
          </p:nvPr>
        </p:nvSpPr>
        <p:spPr>
          <a:xfrm>
            <a:off x="838199" y="1251857"/>
            <a:ext cx="11092543" cy="4925106"/>
          </a:xfrm>
        </p:spPr>
        <p:txBody>
          <a:bodyPr/>
          <a:lstStyle/>
          <a:p>
            <a:r>
              <a:rPr lang="en-US" dirty="0"/>
              <a:t>We live in a digitally advanced era where the need for wires is no longer a necessity to be connected to everyone. Messages, information and signals are sent from one part of the world to another within minutes. The modulation process plays a major role in the fast transmission of signals. </a:t>
            </a:r>
          </a:p>
          <a:p>
            <a:endParaRPr lang="en-US" dirty="0"/>
          </a:p>
          <a:p>
            <a:r>
              <a:rPr lang="en-US" dirty="0"/>
              <a:t>Interference</a:t>
            </a:r>
          </a:p>
          <a:p>
            <a:r>
              <a:rPr lang="en-US" dirty="0"/>
              <a:t>Antenna Height</a:t>
            </a:r>
            <a:endParaRPr lang="en-IN" dirty="0"/>
          </a:p>
        </p:txBody>
      </p:sp>
    </p:spTree>
    <p:extLst>
      <p:ext uri="{BB962C8B-B14F-4D97-AF65-F5344CB8AC3E}">
        <p14:creationId xmlns:p14="http://schemas.microsoft.com/office/powerpoint/2010/main" val="1174935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CB54-A4AA-BE59-68D6-C436957DD739}"/>
              </a:ext>
            </a:extLst>
          </p:cNvPr>
          <p:cNvSpPr>
            <a:spLocks noGrp="1"/>
          </p:cNvSpPr>
          <p:nvPr>
            <p:ph type="title"/>
          </p:nvPr>
        </p:nvSpPr>
        <p:spPr>
          <a:xfrm>
            <a:off x="108857" y="103867"/>
            <a:ext cx="10961914" cy="701675"/>
          </a:xfrm>
        </p:spPr>
        <p:txBody>
          <a:bodyPr/>
          <a:lstStyle/>
          <a:p>
            <a:r>
              <a:rPr lang="en-IN" b="1" dirty="0"/>
              <a:t>Signal to Noise Ratio in PCM:</a:t>
            </a:r>
          </a:p>
        </p:txBody>
      </p:sp>
      <p:pic>
        <p:nvPicPr>
          <p:cNvPr id="5" name="Picture 4">
            <a:extLst>
              <a:ext uri="{FF2B5EF4-FFF2-40B4-BE49-F238E27FC236}">
                <a16:creationId xmlns:a16="http://schemas.microsoft.com/office/drawing/2014/main" id="{F9C65EED-7229-09D7-A34E-AA84443F0D21}"/>
              </a:ext>
            </a:extLst>
          </p:cNvPr>
          <p:cNvPicPr>
            <a:picLocks noChangeAspect="1"/>
          </p:cNvPicPr>
          <p:nvPr/>
        </p:nvPicPr>
        <p:blipFill>
          <a:blip r:embed="rId2"/>
          <a:stretch>
            <a:fillRect/>
          </a:stretch>
        </p:blipFill>
        <p:spPr>
          <a:xfrm>
            <a:off x="661671" y="718459"/>
            <a:ext cx="4726757" cy="1687284"/>
          </a:xfrm>
          <a:prstGeom prst="rect">
            <a:avLst/>
          </a:prstGeom>
        </p:spPr>
      </p:pic>
      <p:pic>
        <p:nvPicPr>
          <p:cNvPr id="4" name="Picture 3">
            <a:extLst>
              <a:ext uri="{FF2B5EF4-FFF2-40B4-BE49-F238E27FC236}">
                <a16:creationId xmlns:a16="http://schemas.microsoft.com/office/drawing/2014/main" id="{BBE65CF6-46BD-3A9A-9B92-9A5D486FB0DB}"/>
              </a:ext>
            </a:extLst>
          </p:cNvPr>
          <p:cNvPicPr>
            <a:picLocks noChangeAspect="1"/>
          </p:cNvPicPr>
          <p:nvPr/>
        </p:nvPicPr>
        <p:blipFill>
          <a:blip r:embed="rId3"/>
          <a:stretch>
            <a:fillRect/>
          </a:stretch>
        </p:blipFill>
        <p:spPr>
          <a:xfrm>
            <a:off x="343093" y="2206069"/>
            <a:ext cx="11097793" cy="4548064"/>
          </a:xfrm>
          <a:prstGeom prst="rect">
            <a:avLst/>
          </a:prstGeom>
        </p:spPr>
      </p:pic>
    </p:spTree>
    <p:extLst>
      <p:ext uri="{BB962C8B-B14F-4D97-AF65-F5344CB8AC3E}">
        <p14:creationId xmlns:p14="http://schemas.microsoft.com/office/powerpoint/2010/main" val="2432783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414AE4-98C1-C72B-B16B-4403873F0D50}"/>
              </a:ext>
            </a:extLst>
          </p:cNvPr>
          <p:cNvPicPr>
            <a:picLocks noChangeAspect="1"/>
          </p:cNvPicPr>
          <p:nvPr/>
        </p:nvPicPr>
        <p:blipFill>
          <a:blip r:embed="rId2"/>
          <a:stretch>
            <a:fillRect/>
          </a:stretch>
        </p:blipFill>
        <p:spPr>
          <a:xfrm>
            <a:off x="1127430" y="639638"/>
            <a:ext cx="8713256" cy="4824990"/>
          </a:xfrm>
          <a:prstGeom prst="rect">
            <a:avLst/>
          </a:prstGeom>
        </p:spPr>
      </p:pic>
    </p:spTree>
    <p:extLst>
      <p:ext uri="{BB962C8B-B14F-4D97-AF65-F5344CB8AC3E}">
        <p14:creationId xmlns:p14="http://schemas.microsoft.com/office/powerpoint/2010/main" val="31410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A266E6-4895-3351-CAC7-7E2FB3C51A70}"/>
              </a:ext>
            </a:extLst>
          </p:cNvPr>
          <p:cNvPicPr>
            <a:picLocks noChangeAspect="1"/>
          </p:cNvPicPr>
          <p:nvPr/>
        </p:nvPicPr>
        <p:blipFill>
          <a:blip r:embed="rId2"/>
          <a:stretch>
            <a:fillRect/>
          </a:stretch>
        </p:blipFill>
        <p:spPr>
          <a:xfrm>
            <a:off x="661671" y="718459"/>
            <a:ext cx="6283415" cy="1687284"/>
          </a:xfrm>
          <a:prstGeom prst="rect">
            <a:avLst/>
          </a:prstGeom>
        </p:spPr>
      </p:pic>
      <p:pic>
        <p:nvPicPr>
          <p:cNvPr id="5" name="Picture 4">
            <a:extLst>
              <a:ext uri="{FF2B5EF4-FFF2-40B4-BE49-F238E27FC236}">
                <a16:creationId xmlns:a16="http://schemas.microsoft.com/office/drawing/2014/main" id="{544FD9DE-D6EC-0FB5-1563-1D7681BB685C}"/>
              </a:ext>
            </a:extLst>
          </p:cNvPr>
          <p:cNvPicPr>
            <a:picLocks noChangeAspect="1"/>
          </p:cNvPicPr>
          <p:nvPr/>
        </p:nvPicPr>
        <p:blipFill>
          <a:blip r:embed="rId3"/>
          <a:stretch>
            <a:fillRect/>
          </a:stretch>
        </p:blipFill>
        <p:spPr>
          <a:xfrm>
            <a:off x="888345" y="2253141"/>
            <a:ext cx="7868054" cy="3886400"/>
          </a:xfrm>
          <a:prstGeom prst="rect">
            <a:avLst/>
          </a:prstGeom>
        </p:spPr>
      </p:pic>
    </p:spTree>
    <p:extLst>
      <p:ext uri="{BB962C8B-B14F-4D97-AF65-F5344CB8AC3E}">
        <p14:creationId xmlns:p14="http://schemas.microsoft.com/office/powerpoint/2010/main" val="1367735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850E-3CD9-634E-6D32-5B25CAF6A4DC}"/>
              </a:ext>
            </a:extLst>
          </p:cNvPr>
          <p:cNvSpPr>
            <a:spLocks noGrp="1"/>
          </p:cNvSpPr>
          <p:nvPr>
            <p:ph type="title"/>
          </p:nvPr>
        </p:nvSpPr>
        <p:spPr/>
        <p:txBody>
          <a:bodyPr/>
          <a:lstStyle/>
          <a:p>
            <a:r>
              <a:rPr lang="en-IN" b="1" dirty="0"/>
              <a:t>Differential PCM:</a:t>
            </a:r>
          </a:p>
        </p:txBody>
      </p:sp>
      <p:sp>
        <p:nvSpPr>
          <p:cNvPr id="3" name="Content Placeholder 2">
            <a:extLst>
              <a:ext uri="{FF2B5EF4-FFF2-40B4-BE49-F238E27FC236}">
                <a16:creationId xmlns:a16="http://schemas.microsoft.com/office/drawing/2014/main" id="{E6FEA9FA-BF9C-0F8A-D0A2-7EF31CDCF03F}"/>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r>
              <a:rPr lang="en-IN" dirty="0"/>
              <a:t>                                    Modulator Diagram</a:t>
            </a:r>
          </a:p>
        </p:txBody>
      </p:sp>
      <p:pic>
        <p:nvPicPr>
          <p:cNvPr id="7" name="Picture 6">
            <a:extLst>
              <a:ext uri="{FF2B5EF4-FFF2-40B4-BE49-F238E27FC236}">
                <a16:creationId xmlns:a16="http://schemas.microsoft.com/office/drawing/2014/main" id="{60FD8EAF-ED87-B9A5-C20B-A2220EE59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295400"/>
            <a:ext cx="9187543" cy="4245429"/>
          </a:xfrm>
          <a:prstGeom prst="rect">
            <a:avLst/>
          </a:prstGeom>
        </p:spPr>
      </p:pic>
    </p:spTree>
    <p:extLst>
      <p:ext uri="{BB962C8B-B14F-4D97-AF65-F5344CB8AC3E}">
        <p14:creationId xmlns:p14="http://schemas.microsoft.com/office/powerpoint/2010/main" val="2330821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AFD71-C7D4-EB3F-9930-E8552B78AC65}"/>
              </a:ext>
            </a:extLst>
          </p:cNvPr>
          <p:cNvPicPr>
            <a:picLocks noChangeAspect="1"/>
          </p:cNvPicPr>
          <p:nvPr/>
        </p:nvPicPr>
        <p:blipFill>
          <a:blip r:embed="rId2"/>
          <a:stretch>
            <a:fillRect/>
          </a:stretch>
        </p:blipFill>
        <p:spPr>
          <a:xfrm>
            <a:off x="261258" y="541310"/>
            <a:ext cx="9470570" cy="2873827"/>
          </a:xfrm>
          <a:prstGeom prst="rect">
            <a:avLst/>
          </a:prstGeom>
        </p:spPr>
      </p:pic>
      <p:sp>
        <p:nvSpPr>
          <p:cNvPr id="8" name="TextBox 7">
            <a:extLst>
              <a:ext uri="{FF2B5EF4-FFF2-40B4-BE49-F238E27FC236}">
                <a16:creationId xmlns:a16="http://schemas.microsoft.com/office/drawing/2014/main" id="{5B289D80-B2AD-05F6-043A-C6D16D479F44}"/>
              </a:ext>
            </a:extLst>
          </p:cNvPr>
          <p:cNvSpPr txBox="1"/>
          <p:nvPr/>
        </p:nvSpPr>
        <p:spPr>
          <a:xfrm>
            <a:off x="97971" y="3541263"/>
            <a:ext cx="10591800" cy="1077218"/>
          </a:xfrm>
          <a:prstGeom prst="rect">
            <a:avLst/>
          </a:prstGeom>
          <a:noFill/>
        </p:spPr>
        <p:txBody>
          <a:bodyPr wrap="square">
            <a:spAutoFit/>
          </a:bodyPr>
          <a:lstStyle/>
          <a:p>
            <a:r>
              <a:rPr lang="en-US" sz="3200" dirty="0"/>
              <a:t>The predictor produces the assumed samples from the previous outputs of the transmitter circuit. </a:t>
            </a:r>
            <a:endParaRPr lang="en-IN" sz="3200" dirty="0"/>
          </a:p>
        </p:txBody>
      </p:sp>
      <p:sp>
        <p:nvSpPr>
          <p:cNvPr id="9" name="Rectangle 2">
            <a:extLst>
              <a:ext uri="{FF2B5EF4-FFF2-40B4-BE49-F238E27FC236}">
                <a16:creationId xmlns:a16="http://schemas.microsoft.com/office/drawing/2014/main" id="{7024BBAF-6188-FCC3-E967-20AB2B40D11F}"/>
              </a:ext>
            </a:extLst>
          </p:cNvPr>
          <p:cNvSpPr>
            <a:spLocks noChangeArrowheads="1"/>
          </p:cNvSpPr>
          <p:nvPr/>
        </p:nvSpPr>
        <p:spPr bwMode="auto">
          <a:xfrm>
            <a:off x="0" y="4870733"/>
            <a:ext cx="123395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The input to this predictor is the quantized versions of the input signal </a:t>
            </a:r>
            <a:r>
              <a:rPr kumimoji="0" lang="en-US" altLang="en-US" sz="2800" b="0" i="1" u="none" strike="noStrike" cap="none" normalizeH="0" baseline="0" dirty="0">
                <a:ln>
                  <a:noFill/>
                </a:ln>
                <a:solidFill>
                  <a:schemeClr val="tx1"/>
                </a:solidFill>
                <a:effectLst/>
                <a:latin typeface="MathJax_Math"/>
              </a:rPr>
              <a:t>x</a:t>
            </a:r>
            <a:r>
              <a:rPr kumimoji="0" lang="en-US" altLang="en-US" sz="2800" b="0" i="0" u="none" strike="noStrike" cap="none" normalizeH="0" baseline="0" dirty="0">
                <a:ln>
                  <a:noFill/>
                </a:ln>
                <a:solidFill>
                  <a:schemeClr val="tx1"/>
                </a:solidFill>
                <a:effectLst/>
                <a:latin typeface="MathJax_Main"/>
              </a:rPr>
              <a:t>(</a:t>
            </a:r>
            <a:r>
              <a:rPr kumimoji="0" lang="en-US" altLang="en-US" sz="2800" b="0" i="1" u="none" strike="noStrike" cap="none" normalizeH="0" baseline="0" dirty="0" err="1">
                <a:ln>
                  <a:noFill/>
                </a:ln>
                <a:solidFill>
                  <a:schemeClr val="tx1"/>
                </a:solidFill>
                <a:effectLst/>
                <a:latin typeface="MathJax_Math"/>
              </a:rPr>
              <a:t>nTs</a:t>
            </a:r>
            <a:r>
              <a:rPr kumimoji="0" lang="en-US" altLang="en-US" sz="2800" b="0" i="0" u="none" strike="noStrike" cap="none" normalizeH="0" baseline="0" dirty="0">
                <a:ln>
                  <a:noFill/>
                </a:ln>
                <a:solidFill>
                  <a:schemeClr val="tx1"/>
                </a:solidFill>
                <a:effectLst/>
                <a:latin typeface="MathJax_Main"/>
              </a:rPr>
              <a:t>)</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365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71674D-B18A-AA27-0B70-2B334CB73F86}"/>
              </a:ext>
            </a:extLst>
          </p:cNvPr>
          <p:cNvPicPr>
            <a:picLocks noChangeAspect="1"/>
          </p:cNvPicPr>
          <p:nvPr/>
        </p:nvPicPr>
        <p:blipFill>
          <a:blip r:embed="rId2"/>
          <a:stretch>
            <a:fillRect/>
          </a:stretch>
        </p:blipFill>
        <p:spPr>
          <a:xfrm>
            <a:off x="783771" y="468086"/>
            <a:ext cx="7884111" cy="6085114"/>
          </a:xfrm>
          <a:prstGeom prst="rect">
            <a:avLst/>
          </a:prstGeom>
        </p:spPr>
      </p:pic>
    </p:spTree>
    <p:extLst>
      <p:ext uri="{BB962C8B-B14F-4D97-AF65-F5344CB8AC3E}">
        <p14:creationId xmlns:p14="http://schemas.microsoft.com/office/powerpoint/2010/main" val="1205258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FFE204-1E90-40C3-AEDE-C43020BB06A6}"/>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r>
              <a:rPr lang="en-IN" dirty="0"/>
              <a:t>                                                Demodulator Diagram</a:t>
            </a:r>
          </a:p>
        </p:txBody>
      </p:sp>
      <p:pic>
        <p:nvPicPr>
          <p:cNvPr id="5" name="Picture 4">
            <a:extLst>
              <a:ext uri="{FF2B5EF4-FFF2-40B4-BE49-F238E27FC236}">
                <a16:creationId xmlns:a16="http://schemas.microsoft.com/office/drawing/2014/main" id="{49311F40-6DC1-EB8E-F62F-EAAA3B3DF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058" y="1029380"/>
            <a:ext cx="7713684" cy="4291637"/>
          </a:xfrm>
          <a:prstGeom prst="rect">
            <a:avLst/>
          </a:prstGeom>
        </p:spPr>
      </p:pic>
    </p:spTree>
    <p:extLst>
      <p:ext uri="{BB962C8B-B14F-4D97-AF65-F5344CB8AC3E}">
        <p14:creationId xmlns:p14="http://schemas.microsoft.com/office/powerpoint/2010/main" val="3876896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F147F1-7CBC-B99F-3F94-06F6546BE1AE}"/>
              </a:ext>
            </a:extLst>
          </p:cNvPr>
          <p:cNvPicPr>
            <a:picLocks noChangeAspect="1"/>
          </p:cNvPicPr>
          <p:nvPr/>
        </p:nvPicPr>
        <p:blipFill>
          <a:blip r:embed="rId2"/>
          <a:stretch>
            <a:fillRect/>
          </a:stretch>
        </p:blipFill>
        <p:spPr>
          <a:xfrm>
            <a:off x="1132114" y="391886"/>
            <a:ext cx="10210800" cy="5573485"/>
          </a:xfrm>
          <a:prstGeom prst="rect">
            <a:avLst/>
          </a:prstGeom>
        </p:spPr>
      </p:pic>
    </p:spTree>
    <p:extLst>
      <p:ext uri="{BB962C8B-B14F-4D97-AF65-F5344CB8AC3E}">
        <p14:creationId xmlns:p14="http://schemas.microsoft.com/office/powerpoint/2010/main" val="4088654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F6EC-DC76-BF26-87AD-52371D5E9568}"/>
              </a:ext>
            </a:extLst>
          </p:cNvPr>
          <p:cNvSpPr>
            <a:spLocks noGrp="1"/>
          </p:cNvSpPr>
          <p:nvPr>
            <p:ph type="title"/>
          </p:nvPr>
        </p:nvSpPr>
        <p:spPr>
          <a:xfrm>
            <a:off x="261257" y="245383"/>
            <a:ext cx="10515600" cy="549275"/>
          </a:xfrm>
        </p:spPr>
        <p:txBody>
          <a:bodyPr>
            <a:normAutofit fontScale="90000"/>
          </a:bodyPr>
          <a:lstStyle/>
          <a:p>
            <a:r>
              <a:rPr lang="en-IN" b="1" dirty="0"/>
              <a:t>Delta Modulation (DM):</a:t>
            </a:r>
          </a:p>
        </p:txBody>
      </p:sp>
      <p:sp>
        <p:nvSpPr>
          <p:cNvPr id="3" name="Content Placeholder 2">
            <a:extLst>
              <a:ext uri="{FF2B5EF4-FFF2-40B4-BE49-F238E27FC236}">
                <a16:creationId xmlns:a16="http://schemas.microsoft.com/office/drawing/2014/main" id="{1AD7818B-8338-8E13-B43A-6745B2788AC3}"/>
              </a:ext>
            </a:extLst>
          </p:cNvPr>
          <p:cNvSpPr>
            <a:spLocks noGrp="1"/>
          </p:cNvSpPr>
          <p:nvPr>
            <p:ph idx="1"/>
          </p:nvPr>
        </p:nvSpPr>
        <p:spPr>
          <a:xfrm>
            <a:off x="838200" y="794658"/>
            <a:ext cx="10515600" cy="5382305"/>
          </a:xfrm>
        </p:spPr>
        <p:txBody>
          <a:bodyPr/>
          <a:lstStyle/>
          <a:p>
            <a:r>
              <a:rPr lang="en-US" dirty="0"/>
              <a:t>The sampling rate of a signal should be higher than the Nyquist rate, to achieve better sampling. If this sampling interval in Differential PCM is reduced considerably, the sample to-sample amplitude difference is very small, as if the difference is 1-bit quantization, then the step-size will be very small i.e., Δ delta.</a:t>
            </a:r>
          </a:p>
          <a:p>
            <a:endParaRPr lang="en-US" dirty="0"/>
          </a:p>
          <a:p>
            <a:r>
              <a:rPr lang="en-US" dirty="0"/>
              <a:t>Delta Modulation is a simplified form of DPCM technique, also viewed as </a:t>
            </a:r>
            <a:r>
              <a:rPr lang="en-US" b="1" dirty="0"/>
              <a:t>1-bit DPCM scheme</a:t>
            </a:r>
            <a:r>
              <a:rPr lang="en-US" dirty="0"/>
              <a:t>. As the sampling interval is reduced, the signal correlation will be higher.</a:t>
            </a:r>
            <a:endParaRPr lang="en-IN" dirty="0"/>
          </a:p>
        </p:txBody>
      </p:sp>
    </p:spTree>
    <p:extLst>
      <p:ext uri="{BB962C8B-B14F-4D97-AF65-F5344CB8AC3E}">
        <p14:creationId xmlns:p14="http://schemas.microsoft.com/office/powerpoint/2010/main" val="4168941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62FD-C842-AC09-1DE9-0D5F4C0A46F8}"/>
              </a:ext>
            </a:extLst>
          </p:cNvPr>
          <p:cNvSpPr>
            <a:spLocks noGrp="1"/>
          </p:cNvSpPr>
          <p:nvPr>
            <p:ph type="title"/>
          </p:nvPr>
        </p:nvSpPr>
        <p:spPr>
          <a:xfrm>
            <a:off x="4365172" y="5612039"/>
            <a:ext cx="10515600" cy="1325563"/>
          </a:xfrm>
        </p:spPr>
        <p:txBody>
          <a:bodyPr>
            <a:normAutofit/>
          </a:bodyPr>
          <a:lstStyle/>
          <a:p>
            <a:r>
              <a:rPr lang="en-IN" sz="2000" b="1" dirty="0"/>
              <a:t>Modulator Diagram</a:t>
            </a:r>
          </a:p>
        </p:txBody>
      </p:sp>
      <p:pic>
        <p:nvPicPr>
          <p:cNvPr id="5" name="Content Placeholder 4">
            <a:extLst>
              <a:ext uri="{FF2B5EF4-FFF2-40B4-BE49-F238E27FC236}">
                <a16:creationId xmlns:a16="http://schemas.microsoft.com/office/drawing/2014/main" id="{36EEC229-E1A3-E5A2-8690-230ABA0750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6657" y="348343"/>
            <a:ext cx="8839199" cy="5511077"/>
          </a:xfrm>
        </p:spPr>
      </p:pic>
    </p:spTree>
    <p:extLst>
      <p:ext uri="{BB962C8B-B14F-4D97-AF65-F5344CB8AC3E}">
        <p14:creationId xmlns:p14="http://schemas.microsoft.com/office/powerpoint/2010/main" val="928028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329DF7B6-B21E-0F39-53E1-926534D410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742" y="239486"/>
            <a:ext cx="10384971" cy="6085114"/>
          </a:xfrm>
        </p:spPr>
      </p:pic>
    </p:spTree>
    <p:extLst>
      <p:ext uri="{BB962C8B-B14F-4D97-AF65-F5344CB8AC3E}">
        <p14:creationId xmlns:p14="http://schemas.microsoft.com/office/powerpoint/2010/main" val="3443214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7B85E1-5056-CB43-8592-198919E6C7C9}"/>
              </a:ext>
            </a:extLst>
          </p:cNvPr>
          <p:cNvPicPr>
            <a:picLocks noChangeAspect="1"/>
          </p:cNvPicPr>
          <p:nvPr/>
        </p:nvPicPr>
        <p:blipFill>
          <a:blip r:embed="rId2"/>
          <a:stretch>
            <a:fillRect/>
          </a:stretch>
        </p:blipFill>
        <p:spPr>
          <a:xfrm>
            <a:off x="212271" y="174171"/>
            <a:ext cx="11767457" cy="6019800"/>
          </a:xfrm>
          <a:prstGeom prst="rect">
            <a:avLst/>
          </a:prstGeom>
        </p:spPr>
      </p:pic>
    </p:spTree>
    <p:extLst>
      <p:ext uri="{BB962C8B-B14F-4D97-AF65-F5344CB8AC3E}">
        <p14:creationId xmlns:p14="http://schemas.microsoft.com/office/powerpoint/2010/main" val="3079531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B3D04-D0D0-B960-E586-58A830056D07}"/>
              </a:ext>
            </a:extLst>
          </p:cNvPr>
          <p:cNvPicPr>
            <a:picLocks noChangeAspect="1"/>
          </p:cNvPicPr>
          <p:nvPr/>
        </p:nvPicPr>
        <p:blipFill>
          <a:blip r:embed="rId2"/>
          <a:stretch>
            <a:fillRect/>
          </a:stretch>
        </p:blipFill>
        <p:spPr>
          <a:xfrm>
            <a:off x="0" y="0"/>
            <a:ext cx="5780314" cy="2416629"/>
          </a:xfrm>
          <a:prstGeom prst="rect">
            <a:avLst/>
          </a:prstGeom>
        </p:spPr>
      </p:pic>
      <p:pic>
        <p:nvPicPr>
          <p:cNvPr id="7" name="Picture 6">
            <a:extLst>
              <a:ext uri="{FF2B5EF4-FFF2-40B4-BE49-F238E27FC236}">
                <a16:creationId xmlns:a16="http://schemas.microsoft.com/office/drawing/2014/main" id="{76647517-08FC-ADFA-6D7B-65EBAEC22749}"/>
              </a:ext>
            </a:extLst>
          </p:cNvPr>
          <p:cNvPicPr>
            <a:picLocks noChangeAspect="1"/>
          </p:cNvPicPr>
          <p:nvPr/>
        </p:nvPicPr>
        <p:blipFill>
          <a:blip r:embed="rId3"/>
          <a:stretch>
            <a:fillRect/>
          </a:stretch>
        </p:blipFill>
        <p:spPr>
          <a:xfrm>
            <a:off x="324625" y="2416629"/>
            <a:ext cx="8797604" cy="4441371"/>
          </a:xfrm>
          <a:prstGeom prst="rect">
            <a:avLst/>
          </a:prstGeom>
        </p:spPr>
      </p:pic>
    </p:spTree>
    <p:extLst>
      <p:ext uri="{BB962C8B-B14F-4D97-AF65-F5344CB8AC3E}">
        <p14:creationId xmlns:p14="http://schemas.microsoft.com/office/powerpoint/2010/main" val="13304869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D53279-9DD9-39B7-64EA-511BCD5E31AB}"/>
              </a:ext>
            </a:extLst>
          </p:cNvPr>
          <p:cNvPicPr>
            <a:picLocks noChangeAspect="1"/>
          </p:cNvPicPr>
          <p:nvPr/>
        </p:nvPicPr>
        <p:blipFill>
          <a:blip r:embed="rId2"/>
          <a:stretch>
            <a:fillRect/>
          </a:stretch>
        </p:blipFill>
        <p:spPr>
          <a:xfrm>
            <a:off x="97383" y="0"/>
            <a:ext cx="9732417" cy="2862943"/>
          </a:xfrm>
          <a:prstGeom prst="rect">
            <a:avLst/>
          </a:prstGeom>
        </p:spPr>
      </p:pic>
      <p:pic>
        <p:nvPicPr>
          <p:cNvPr id="7" name="Picture 6">
            <a:extLst>
              <a:ext uri="{FF2B5EF4-FFF2-40B4-BE49-F238E27FC236}">
                <a16:creationId xmlns:a16="http://schemas.microsoft.com/office/drawing/2014/main" id="{53F1D8A7-E9B0-7C04-A76F-D4E96806E74A}"/>
              </a:ext>
            </a:extLst>
          </p:cNvPr>
          <p:cNvPicPr>
            <a:picLocks noChangeAspect="1"/>
          </p:cNvPicPr>
          <p:nvPr/>
        </p:nvPicPr>
        <p:blipFill>
          <a:blip r:embed="rId3"/>
          <a:stretch>
            <a:fillRect/>
          </a:stretch>
        </p:blipFill>
        <p:spPr>
          <a:xfrm>
            <a:off x="0" y="2762039"/>
            <a:ext cx="9895652" cy="4095961"/>
          </a:xfrm>
          <a:prstGeom prst="rect">
            <a:avLst/>
          </a:prstGeom>
        </p:spPr>
      </p:pic>
    </p:spTree>
    <p:extLst>
      <p:ext uri="{BB962C8B-B14F-4D97-AF65-F5344CB8AC3E}">
        <p14:creationId xmlns:p14="http://schemas.microsoft.com/office/powerpoint/2010/main" val="2291366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8AA2-4E12-06D4-8FD7-AA1E78297774}"/>
              </a:ext>
            </a:extLst>
          </p:cNvPr>
          <p:cNvSpPr>
            <a:spLocks noGrp="1"/>
          </p:cNvSpPr>
          <p:nvPr>
            <p:ph type="title"/>
          </p:nvPr>
        </p:nvSpPr>
        <p:spPr>
          <a:xfrm>
            <a:off x="3080657" y="5459640"/>
            <a:ext cx="10515600" cy="734332"/>
          </a:xfrm>
        </p:spPr>
        <p:txBody>
          <a:bodyPr>
            <a:normAutofit/>
          </a:bodyPr>
          <a:lstStyle/>
          <a:p>
            <a:r>
              <a:rPr lang="en-IN" sz="2000" b="1" dirty="0"/>
              <a:t>Demodulator Diagram</a:t>
            </a:r>
          </a:p>
        </p:txBody>
      </p:sp>
      <p:pic>
        <p:nvPicPr>
          <p:cNvPr id="5" name="Content Placeholder 4">
            <a:extLst>
              <a:ext uri="{FF2B5EF4-FFF2-40B4-BE49-F238E27FC236}">
                <a16:creationId xmlns:a16="http://schemas.microsoft.com/office/drawing/2014/main" id="{6DCDBFA9-1049-56E0-4C0D-B38E6028ED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114" y="783771"/>
            <a:ext cx="7441541" cy="4565855"/>
          </a:xfrm>
        </p:spPr>
      </p:pic>
    </p:spTree>
    <p:extLst>
      <p:ext uri="{BB962C8B-B14F-4D97-AF65-F5344CB8AC3E}">
        <p14:creationId xmlns:p14="http://schemas.microsoft.com/office/powerpoint/2010/main" val="6292680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9E3B-C9F7-1515-EE46-645EA7D2CD45}"/>
              </a:ext>
            </a:extLst>
          </p:cNvPr>
          <p:cNvSpPr>
            <a:spLocks noGrp="1"/>
          </p:cNvSpPr>
          <p:nvPr>
            <p:ph type="title"/>
          </p:nvPr>
        </p:nvSpPr>
        <p:spPr>
          <a:xfrm>
            <a:off x="517003" y="92983"/>
            <a:ext cx="10515600" cy="756104"/>
          </a:xfrm>
        </p:spPr>
        <p:txBody>
          <a:bodyPr/>
          <a:lstStyle/>
          <a:p>
            <a:r>
              <a:rPr lang="en-IN" b="1" dirty="0"/>
              <a:t>Drawbacks of  DM:</a:t>
            </a:r>
          </a:p>
        </p:txBody>
      </p:sp>
      <p:pic>
        <p:nvPicPr>
          <p:cNvPr id="5" name="Picture 4">
            <a:extLst>
              <a:ext uri="{FF2B5EF4-FFF2-40B4-BE49-F238E27FC236}">
                <a16:creationId xmlns:a16="http://schemas.microsoft.com/office/drawing/2014/main" id="{FAF686A5-A09B-BEC2-0B69-8633B61B3C9F}"/>
              </a:ext>
            </a:extLst>
          </p:cNvPr>
          <p:cNvPicPr>
            <a:picLocks noChangeAspect="1"/>
          </p:cNvPicPr>
          <p:nvPr/>
        </p:nvPicPr>
        <p:blipFill>
          <a:blip r:embed="rId2"/>
          <a:stretch>
            <a:fillRect/>
          </a:stretch>
        </p:blipFill>
        <p:spPr>
          <a:xfrm>
            <a:off x="517003" y="722208"/>
            <a:ext cx="4775798" cy="2024604"/>
          </a:xfrm>
          <a:prstGeom prst="rect">
            <a:avLst/>
          </a:prstGeom>
        </p:spPr>
      </p:pic>
      <p:pic>
        <p:nvPicPr>
          <p:cNvPr id="7" name="Picture 6">
            <a:extLst>
              <a:ext uri="{FF2B5EF4-FFF2-40B4-BE49-F238E27FC236}">
                <a16:creationId xmlns:a16="http://schemas.microsoft.com/office/drawing/2014/main" id="{3A93CD44-925A-8457-E2FE-729D6F9079F9}"/>
              </a:ext>
            </a:extLst>
          </p:cNvPr>
          <p:cNvPicPr>
            <a:picLocks noChangeAspect="1"/>
          </p:cNvPicPr>
          <p:nvPr/>
        </p:nvPicPr>
        <p:blipFill>
          <a:blip r:embed="rId3"/>
          <a:stretch>
            <a:fillRect/>
          </a:stretch>
        </p:blipFill>
        <p:spPr>
          <a:xfrm>
            <a:off x="936171" y="2405743"/>
            <a:ext cx="10096431" cy="4452257"/>
          </a:xfrm>
          <a:prstGeom prst="rect">
            <a:avLst/>
          </a:prstGeom>
        </p:spPr>
      </p:pic>
    </p:spTree>
    <p:extLst>
      <p:ext uri="{BB962C8B-B14F-4D97-AF65-F5344CB8AC3E}">
        <p14:creationId xmlns:p14="http://schemas.microsoft.com/office/powerpoint/2010/main" val="3494478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E1D31D-3AEC-21B3-FAD5-0834412EABBD}"/>
              </a:ext>
            </a:extLst>
          </p:cNvPr>
          <p:cNvPicPr>
            <a:picLocks noChangeAspect="1"/>
          </p:cNvPicPr>
          <p:nvPr/>
        </p:nvPicPr>
        <p:blipFill>
          <a:blip r:embed="rId2"/>
          <a:stretch>
            <a:fillRect/>
          </a:stretch>
        </p:blipFill>
        <p:spPr>
          <a:xfrm>
            <a:off x="979714" y="435430"/>
            <a:ext cx="10297886" cy="5954484"/>
          </a:xfrm>
          <a:prstGeom prst="rect">
            <a:avLst/>
          </a:prstGeom>
        </p:spPr>
      </p:pic>
    </p:spTree>
    <p:extLst>
      <p:ext uri="{BB962C8B-B14F-4D97-AF65-F5344CB8AC3E}">
        <p14:creationId xmlns:p14="http://schemas.microsoft.com/office/powerpoint/2010/main" val="36952689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17577B-55C5-00AF-1065-9A759A8DF445}"/>
              </a:ext>
            </a:extLst>
          </p:cNvPr>
          <p:cNvPicPr>
            <a:picLocks noChangeAspect="1"/>
          </p:cNvPicPr>
          <p:nvPr/>
        </p:nvPicPr>
        <p:blipFill>
          <a:blip r:embed="rId2"/>
          <a:stretch>
            <a:fillRect/>
          </a:stretch>
        </p:blipFill>
        <p:spPr>
          <a:xfrm>
            <a:off x="359230" y="370114"/>
            <a:ext cx="10678884" cy="6096000"/>
          </a:xfrm>
          <a:prstGeom prst="rect">
            <a:avLst/>
          </a:prstGeom>
        </p:spPr>
      </p:pic>
    </p:spTree>
    <p:extLst>
      <p:ext uri="{BB962C8B-B14F-4D97-AF65-F5344CB8AC3E}">
        <p14:creationId xmlns:p14="http://schemas.microsoft.com/office/powerpoint/2010/main" val="914740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C55D-10A9-956E-1F7A-3C2E85381D33}"/>
              </a:ext>
            </a:extLst>
          </p:cNvPr>
          <p:cNvSpPr>
            <a:spLocks noGrp="1"/>
          </p:cNvSpPr>
          <p:nvPr>
            <p:ph type="title"/>
          </p:nvPr>
        </p:nvSpPr>
        <p:spPr>
          <a:xfrm>
            <a:off x="250372" y="0"/>
            <a:ext cx="10515600" cy="1325563"/>
          </a:xfrm>
        </p:spPr>
        <p:txBody>
          <a:bodyPr/>
          <a:lstStyle/>
          <a:p>
            <a:r>
              <a:rPr lang="en-IN" b="1" dirty="0"/>
              <a:t>Granular Error:</a:t>
            </a:r>
          </a:p>
        </p:txBody>
      </p:sp>
      <p:pic>
        <p:nvPicPr>
          <p:cNvPr id="5" name="Content Placeholder 4">
            <a:extLst>
              <a:ext uri="{FF2B5EF4-FFF2-40B4-BE49-F238E27FC236}">
                <a16:creationId xmlns:a16="http://schemas.microsoft.com/office/drawing/2014/main" id="{E08E4037-FCD7-B0EB-E049-19196D6B91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175657"/>
            <a:ext cx="10123714" cy="4953000"/>
          </a:xfrm>
        </p:spPr>
      </p:pic>
    </p:spTree>
    <p:extLst>
      <p:ext uri="{BB962C8B-B14F-4D97-AF65-F5344CB8AC3E}">
        <p14:creationId xmlns:p14="http://schemas.microsoft.com/office/powerpoint/2010/main" val="2370320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BF2D07-3CD5-06CF-1103-FD406A33BB90}"/>
              </a:ext>
            </a:extLst>
          </p:cNvPr>
          <p:cNvPicPr>
            <a:picLocks noChangeAspect="1"/>
          </p:cNvPicPr>
          <p:nvPr/>
        </p:nvPicPr>
        <p:blipFill>
          <a:blip r:embed="rId2"/>
          <a:stretch>
            <a:fillRect/>
          </a:stretch>
        </p:blipFill>
        <p:spPr>
          <a:xfrm>
            <a:off x="1328057" y="729343"/>
            <a:ext cx="9949543" cy="5138057"/>
          </a:xfrm>
          <a:prstGeom prst="rect">
            <a:avLst/>
          </a:prstGeom>
        </p:spPr>
      </p:pic>
    </p:spTree>
    <p:extLst>
      <p:ext uri="{BB962C8B-B14F-4D97-AF65-F5344CB8AC3E}">
        <p14:creationId xmlns:p14="http://schemas.microsoft.com/office/powerpoint/2010/main" val="1134792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6DA4D9-0535-9C80-7C5C-1822A7F860C5}"/>
              </a:ext>
            </a:extLst>
          </p:cNvPr>
          <p:cNvPicPr>
            <a:picLocks noChangeAspect="1"/>
          </p:cNvPicPr>
          <p:nvPr/>
        </p:nvPicPr>
        <p:blipFill>
          <a:blip r:embed="rId2"/>
          <a:stretch>
            <a:fillRect/>
          </a:stretch>
        </p:blipFill>
        <p:spPr>
          <a:xfrm>
            <a:off x="664030" y="424543"/>
            <a:ext cx="10765970" cy="6183086"/>
          </a:xfrm>
          <a:prstGeom prst="rect">
            <a:avLst/>
          </a:prstGeom>
        </p:spPr>
      </p:pic>
    </p:spTree>
    <p:extLst>
      <p:ext uri="{BB962C8B-B14F-4D97-AF65-F5344CB8AC3E}">
        <p14:creationId xmlns:p14="http://schemas.microsoft.com/office/powerpoint/2010/main" val="2898012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33B-EC89-A310-CFAE-ADDC2CD4F626}"/>
              </a:ext>
            </a:extLst>
          </p:cNvPr>
          <p:cNvSpPr>
            <a:spLocks noGrp="1"/>
          </p:cNvSpPr>
          <p:nvPr>
            <p:ph type="title"/>
          </p:nvPr>
        </p:nvSpPr>
        <p:spPr>
          <a:xfrm>
            <a:off x="435428" y="-111806"/>
            <a:ext cx="10515600" cy="1325563"/>
          </a:xfrm>
        </p:spPr>
        <p:txBody>
          <a:bodyPr/>
          <a:lstStyle/>
          <a:p>
            <a:r>
              <a:rPr lang="en-IN" dirty="0"/>
              <a:t>Modulation Types:</a:t>
            </a:r>
          </a:p>
        </p:txBody>
      </p:sp>
      <p:sp>
        <p:nvSpPr>
          <p:cNvPr id="3" name="Content Placeholder 2">
            <a:extLst>
              <a:ext uri="{FF2B5EF4-FFF2-40B4-BE49-F238E27FC236}">
                <a16:creationId xmlns:a16="http://schemas.microsoft.com/office/drawing/2014/main" id="{4A61B17E-B45C-9B17-79FB-53E1ADFAA128}"/>
              </a:ext>
            </a:extLst>
          </p:cNvPr>
          <p:cNvSpPr>
            <a:spLocks noGrp="1"/>
          </p:cNvSpPr>
          <p:nvPr>
            <p:ph idx="1"/>
          </p:nvPr>
        </p:nvSpPr>
        <p:spPr>
          <a:xfrm>
            <a:off x="838200" y="881743"/>
            <a:ext cx="10515600" cy="5295220"/>
          </a:xfrm>
        </p:spPr>
        <p:txBody>
          <a:bodyPr/>
          <a:lstStyle/>
          <a:p>
            <a:r>
              <a:rPr lang="en-IN" b="1" dirty="0"/>
              <a:t>Continuous Wave: </a:t>
            </a:r>
          </a:p>
          <a:p>
            <a:r>
              <a:rPr lang="en-IN" dirty="0"/>
              <a:t>The modulation is performed with continuous wave of carrier signal is called continuous wave modulation</a:t>
            </a:r>
          </a:p>
          <a:p>
            <a:pPr marL="0" indent="0">
              <a:buNone/>
            </a:pPr>
            <a:endParaRPr lang="en-IN" dirty="0"/>
          </a:p>
          <a:p>
            <a:r>
              <a:rPr lang="en-IN" dirty="0"/>
              <a:t>Amplitude Modulation (AM)</a:t>
            </a:r>
          </a:p>
          <a:p>
            <a:r>
              <a:rPr lang="en-IN" dirty="0"/>
              <a:t>Frequency Modulation (FM)</a:t>
            </a:r>
          </a:p>
          <a:p>
            <a:r>
              <a:rPr lang="en-IN" dirty="0"/>
              <a:t>Phase Modulation (PM)</a:t>
            </a:r>
          </a:p>
          <a:p>
            <a:endParaRPr lang="en-IN" dirty="0"/>
          </a:p>
        </p:txBody>
      </p:sp>
      <p:pic>
        <p:nvPicPr>
          <p:cNvPr id="5" name="Picture 4">
            <a:extLst>
              <a:ext uri="{FF2B5EF4-FFF2-40B4-BE49-F238E27FC236}">
                <a16:creationId xmlns:a16="http://schemas.microsoft.com/office/drawing/2014/main" id="{90CBBC21-6DAC-451A-8B57-E8918AB44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490" y="2509157"/>
            <a:ext cx="5442857" cy="3467100"/>
          </a:xfrm>
          <a:prstGeom prst="rect">
            <a:avLst/>
          </a:prstGeom>
        </p:spPr>
      </p:pic>
      <p:pic>
        <p:nvPicPr>
          <p:cNvPr id="8" name="Picture 7">
            <a:extLst>
              <a:ext uri="{FF2B5EF4-FFF2-40B4-BE49-F238E27FC236}">
                <a16:creationId xmlns:a16="http://schemas.microsoft.com/office/drawing/2014/main" id="{00A2439F-6880-0448-7235-D387E18F5158}"/>
              </a:ext>
            </a:extLst>
          </p:cNvPr>
          <p:cNvPicPr>
            <a:picLocks noChangeAspect="1"/>
          </p:cNvPicPr>
          <p:nvPr/>
        </p:nvPicPr>
        <p:blipFill>
          <a:blip r:embed="rId3"/>
          <a:stretch>
            <a:fillRect/>
          </a:stretch>
        </p:blipFill>
        <p:spPr>
          <a:xfrm>
            <a:off x="330653" y="4234542"/>
            <a:ext cx="5238750" cy="2623458"/>
          </a:xfrm>
          <a:prstGeom prst="rect">
            <a:avLst/>
          </a:prstGeom>
        </p:spPr>
      </p:pic>
    </p:spTree>
    <p:extLst>
      <p:ext uri="{BB962C8B-B14F-4D97-AF65-F5344CB8AC3E}">
        <p14:creationId xmlns:p14="http://schemas.microsoft.com/office/powerpoint/2010/main" val="2313539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48B5A-7E80-0929-5831-51CACB671051}"/>
              </a:ext>
            </a:extLst>
          </p:cNvPr>
          <p:cNvSpPr>
            <a:spLocks noGrp="1"/>
          </p:cNvSpPr>
          <p:nvPr>
            <p:ph idx="1"/>
          </p:nvPr>
        </p:nvSpPr>
        <p:spPr>
          <a:xfrm>
            <a:off x="838200" y="653143"/>
            <a:ext cx="10515600" cy="5523820"/>
          </a:xfrm>
        </p:spPr>
        <p:txBody>
          <a:bodyPr/>
          <a:lstStyle/>
          <a:p>
            <a:r>
              <a:rPr lang="en-IN" dirty="0"/>
              <a:t>Signalling rate=n*fs</a:t>
            </a:r>
          </a:p>
          <a:p>
            <a:pPr marL="0" indent="0">
              <a:buNone/>
            </a:pPr>
            <a:r>
              <a:rPr lang="en-IN" dirty="0"/>
              <a:t>                             =1*fs=fs bits/sec</a:t>
            </a:r>
          </a:p>
          <a:p>
            <a:r>
              <a:rPr lang="en-IN" dirty="0"/>
              <a:t>Bandwidth= n*</a:t>
            </a:r>
            <a:r>
              <a:rPr lang="en-IN" dirty="0" err="1"/>
              <a:t>fm</a:t>
            </a:r>
            <a:r>
              <a:rPr lang="en-IN" dirty="0"/>
              <a:t> </a:t>
            </a:r>
          </a:p>
          <a:p>
            <a:pPr marL="0" indent="0">
              <a:buNone/>
            </a:pPr>
            <a:r>
              <a:rPr lang="en-IN" dirty="0"/>
              <a:t>                       =1*</a:t>
            </a:r>
            <a:r>
              <a:rPr lang="en-IN" dirty="0" err="1"/>
              <a:t>fm</a:t>
            </a:r>
            <a:r>
              <a:rPr lang="en-IN" dirty="0"/>
              <a:t>=</a:t>
            </a:r>
            <a:r>
              <a:rPr lang="en-IN" dirty="0" err="1"/>
              <a:t>fm</a:t>
            </a:r>
            <a:r>
              <a:rPr lang="en-IN" dirty="0"/>
              <a:t> hertz</a:t>
            </a:r>
          </a:p>
          <a:p>
            <a:pPr marL="0" indent="0">
              <a:buNone/>
            </a:pPr>
            <a:endParaRPr lang="en-IN" dirty="0"/>
          </a:p>
        </p:txBody>
      </p:sp>
    </p:spTree>
    <p:extLst>
      <p:ext uri="{BB962C8B-B14F-4D97-AF65-F5344CB8AC3E}">
        <p14:creationId xmlns:p14="http://schemas.microsoft.com/office/powerpoint/2010/main" val="38406242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3955-61FC-5C5B-CBA6-968CE6C9D1D9}"/>
              </a:ext>
            </a:extLst>
          </p:cNvPr>
          <p:cNvSpPr>
            <a:spLocks noGrp="1"/>
          </p:cNvSpPr>
          <p:nvPr>
            <p:ph type="title"/>
          </p:nvPr>
        </p:nvSpPr>
        <p:spPr/>
        <p:txBody>
          <a:bodyPr/>
          <a:lstStyle/>
          <a:p>
            <a:r>
              <a:rPr lang="en-IN" b="1" dirty="0"/>
              <a:t>Adaptive Delta Modulation (ADM):</a:t>
            </a:r>
          </a:p>
        </p:txBody>
      </p:sp>
      <p:sp>
        <p:nvSpPr>
          <p:cNvPr id="3" name="Content Placeholder 2">
            <a:extLst>
              <a:ext uri="{FF2B5EF4-FFF2-40B4-BE49-F238E27FC236}">
                <a16:creationId xmlns:a16="http://schemas.microsoft.com/office/drawing/2014/main" id="{94318DE3-0DF1-0673-C2CB-B2A635ACE176}"/>
              </a:ext>
            </a:extLst>
          </p:cNvPr>
          <p:cNvSpPr>
            <a:spLocks noGrp="1"/>
          </p:cNvSpPr>
          <p:nvPr>
            <p:ph idx="1"/>
          </p:nvPr>
        </p:nvSpPr>
        <p:spPr>
          <a:xfrm>
            <a:off x="838200" y="1404257"/>
            <a:ext cx="10515600" cy="5088618"/>
          </a:xfrm>
        </p:spPr>
        <p:txBody>
          <a:bodyPr/>
          <a:lstStyle/>
          <a:p>
            <a:r>
              <a:rPr lang="en-US" dirty="0"/>
              <a:t>In digital modulation, we have come across certain problem of determining the step-size, which influences the quality of the output wave.</a:t>
            </a:r>
          </a:p>
          <a:p>
            <a:endParaRPr lang="en-US" dirty="0"/>
          </a:p>
          <a:p>
            <a:r>
              <a:rPr lang="en-US" dirty="0"/>
              <a:t>A larger step-size is needed in the steep slope of modulating signal and a smaller </a:t>
            </a:r>
            <a:r>
              <a:rPr lang="en-US" dirty="0" err="1"/>
              <a:t>stepsize</a:t>
            </a:r>
            <a:r>
              <a:rPr lang="en-US" dirty="0"/>
              <a:t> is needed where the message has a small slope. The minute details get missed in the process. So, it would be better if we can control the adjustment of step-size, according to our requirement in order to obtain the sampling in a desired fashion. This is the concept of </a:t>
            </a:r>
            <a:r>
              <a:rPr lang="en-US" b="1" dirty="0"/>
              <a:t>Adaptive Delta Modulation</a:t>
            </a:r>
            <a:r>
              <a:rPr lang="en-US" dirty="0"/>
              <a:t>.</a:t>
            </a:r>
            <a:endParaRPr lang="en-IN" dirty="0"/>
          </a:p>
        </p:txBody>
      </p:sp>
    </p:spTree>
    <p:extLst>
      <p:ext uri="{BB962C8B-B14F-4D97-AF65-F5344CB8AC3E}">
        <p14:creationId xmlns:p14="http://schemas.microsoft.com/office/powerpoint/2010/main" val="34841574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476295-3C94-82B0-CB88-F36464ACD1C0}"/>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42104A1A-A55D-668A-E9B2-6073ACED2281}"/>
              </a:ext>
            </a:extLst>
          </p:cNvPr>
          <p:cNvPicPr>
            <a:picLocks noChangeAspect="1"/>
          </p:cNvPicPr>
          <p:nvPr/>
        </p:nvPicPr>
        <p:blipFill>
          <a:blip r:embed="rId2"/>
          <a:stretch>
            <a:fillRect/>
          </a:stretch>
        </p:blipFill>
        <p:spPr>
          <a:xfrm>
            <a:off x="968829" y="283030"/>
            <a:ext cx="10515600" cy="5812970"/>
          </a:xfrm>
          <a:prstGeom prst="rect">
            <a:avLst/>
          </a:prstGeom>
        </p:spPr>
      </p:pic>
    </p:spTree>
    <p:extLst>
      <p:ext uri="{BB962C8B-B14F-4D97-AF65-F5344CB8AC3E}">
        <p14:creationId xmlns:p14="http://schemas.microsoft.com/office/powerpoint/2010/main" val="1929138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7E2E89-9D13-2CD4-FD6E-FD1F4733A059}"/>
              </a:ext>
            </a:extLst>
          </p:cNvPr>
          <p:cNvSpPr txBox="1"/>
          <p:nvPr/>
        </p:nvSpPr>
        <p:spPr>
          <a:xfrm>
            <a:off x="283029" y="214424"/>
            <a:ext cx="11473542" cy="4031873"/>
          </a:xfrm>
          <a:prstGeom prst="rect">
            <a:avLst/>
          </a:prstGeom>
          <a:noFill/>
        </p:spPr>
        <p:txBody>
          <a:bodyPr wrap="square">
            <a:spAutoFit/>
          </a:bodyPr>
          <a:lstStyle/>
          <a:p>
            <a:pPr marL="457200" indent="-457200">
              <a:buFont typeface="Arial" panose="020B0604020202020204" pitchFamily="34" charset="0"/>
              <a:buChar char="•"/>
            </a:pPr>
            <a:r>
              <a:rPr lang="en-US" sz="3200" dirty="0"/>
              <a:t>The gain of the voltage controlled amplifier is adjusted by the output signal from the sampler. The amplifier gain determines the step-size and both are proportional.</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ADM quantizes the difference between the value of the current sample and the predicted value of the next sample. It uses a variable step height to predict the next values, for the faithful reproduction of the fast varying values.</a:t>
            </a:r>
          </a:p>
        </p:txBody>
      </p:sp>
    </p:spTree>
    <p:extLst>
      <p:ext uri="{BB962C8B-B14F-4D97-AF65-F5344CB8AC3E}">
        <p14:creationId xmlns:p14="http://schemas.microsoft.com/office/powerpoint/2010/main" val="3749344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7C0329-CC04-A641-92DC-A83DA62A26EF}"/>
              </a:ext>
            </a:extLst>
          </p:cNvPr>
          <p:cNvPicPr>
            <a:picLocks noChangeAspect="1"/>
          </p:cNvPicPr>
          <p:nvPr/>
        </p:nvPicPr>
        <p:blipFill>
          <a:blip r:embed="rId2"/>
          <a:stretch>
            <a:fillRect/>
          </a:stretch>
        </p:blipFill>
        <p:spPr>
          <a:xfrm>
            <a:off x="653143" y="1099456"/>
            <a:ext cx="11201400" cy="4082143"/>
          </a:xfrm>
          <a:prstGeom prst="rect">
            <a:avLst/>
          </a:prstGeom>
        </p:spPr>
      </p:pic>
    </p:spTree>
    <p:extLst>
      <p:ext uri="{BB962C8B-B14F-4D97-AF65-F5344CB8AC3E}">
        <p14:creationId xmlns:p14="http://schemas.microsoft.com/office/powerpoint/2010/main" val="65368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DA3355-F696-0F18-7D1C-F9B6B912AEE3}"/>
              </a:ext>
            </a:extLst>
          </p:cNvPr>
          <p:cNvSpPr>
            <a:spLocks noGrp="1"/>
          </p:cNvSpPr>
          <p:nvPr>
            <p:ph idx="1"/>
          </p:nvPr>
        </p:nvSpPr>
        <p:spPr>
          <a:xfrm>
            <a:off x="838200" y="370114"/>
            <a:ext cx="10515600" cy="5806849"/>
          </a:xfrm>
        </p:spPr>
        <p:txBody>
          <a:bodyPr/>
          <a:lstStyle/>
          <a:p>
            <a:pPr marL="0" indent="0">
              <a:buNone/>
            </a:pPr>
            <a:r>
              <a:rPr lang="en-IN" b="1" dirty="0"/>
              <a:t>Pulse wave Modulation:</a:t>
            </a:r>
          </a:p>
          <a:p>
            <a:pPr marL="0" indent="0">
              <a:buNone/>
            </a:pPr>
            <a:r>
              <a:rPr lang="en-IN" dirty="0"/>
              <a:t>The modulation is performed with Pulse wave of carrier signal is called Pulse wave modulation</a:t>
            </a:r>
          </a:p>
          <a:p>
            <a:pPr marL="0" indent="0">
              <a:buNone/>
            </a:pPr>
            <a:endParaRPr lang="en-IN" dirty="0"/>
          </a:p>
          <a:p>
            <a:pPr marL="0" indent="0">
              <a:buNone/>
            </a:pPr>
            <a:r>
              <a:rPr lang="en-IN" b="1" dirty="0"/>
              <a:t>Pulse Analog Modulation:</a:t>
            </a:r>
          </a:p>
          <a:p>
            <a:pPr marL="0" indent="0">
              <a:buNone/>
            </a:pPr>
            <a:r>
              <a:rPr lang="en-IN" dirty="0"/>
              <a:t>Pulse Amplitude Modulation (PAM)</a:t>
            </a:r>
          </a:p>
          <a:p>
            <a:pPr marL="0" indent="0">
              <a:buNone/>
            </a:pPr>
            <a:r>
              <a:rPr lang="en-IN" dirty="0"/>
              <a:t>Pulse Width Modulation (PWM)</a:t>
            </a:r>
          </a:p>
          <a:p>
            <a:pPr marL="0" indent="0">
              <a:buNone/>
            </a:pPr>
            <a:r>
              <a:rPr lang="en-IN" dirty="0"/>
              <a:t>Pulse Position Modulation (PPM)</a:t>
            </a:r>
          </a:p>
          <a:p>
            <a:endParaRPr lang="en-IN" dirty="0"/>
          </a:p>
        </p:txBody>
      </p:sp>
    </p:spTree>
    <p:extLst>
      <p:ext uri="{BB962C8B-B14F-4D97-AF65-F5344CB8AC3E}">
        <p14:creationId xmlns:p14="http://schemas.microsoft.com/office/powerpoint/2010/main" val="2385347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2786</Words>
  <Application>Microsoft Office PowerPoint</Application>
  <PresentationFormat>Widescreen</PresentationFormat>
  <Paragraphs>226</Paragraphs>
  <Slides>84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Calibri Light</vt:lpstr>
      <vt:lpstr>MathJax_Main</vt:lpstr>
      <vt:lpstr>MathJax_Math</vt:lpstr>
      <vt:lpstr>Office Theme</vt:lpstr>
      <vt:lpstr>PowerPoint Presentation</vt:lpstr>
      <vt:lpstr>PowerPoint Presentation</vt:lpstr>
      <vt:lpstr>PowerPoint Presentation</vt:lpstr>
      <vt:lpstr>PowerPoint Presentation</vt:lpstr>
      <vt:lpstr>Baseband Signal:</vt:lpstr>
      <vt:lpstr>Modulation:</vt:lpstr>
      <vt:lpstr>PowerPoint Presentation</vt:lpstr>
      <vt:lpstr>Modulation Types:</vt:lpstr>
      <vt:lpstr>PowerPoint Presentation</vt:lpstr>
      <vt:lpstr>Pulse Digital Modulation: </vt:lpstr>
      <vt:lpstr>PowerPoint Presentation</vt:lpstr>
      <vt:lpstr>Pulse Amplitude Modulation (PAM):</vt:lpstr>
      <vt:lpstr>PowerPoint Presentation</vt:lpstr>
      <vt:lpstr>Pulse Amplitude Demodulation:</vt:lpstr>
      <vt:lpstr>PowerPoint Presentation</vt:lpstr>
      <vt:lpstr>PowerPoint Presentation</vt:lpstr>
      <vt:lpstr>PowerPoint Presentation</vt:lpstr>
      <vt:lpstr>Pulse Width Modulation (PWM):</vt:lpstr>
      <vt:lpstr>PowerPoint Presentation</vt:lpstr>
      <vt:lpstr>PowerPoint Presentation</vt:lpstr>
      <vt:lpstr>Pulse Width Demodulation:</vt:lpstr>
      <vt:lpstr>PowerPoint Presentation</vt:lpstr>
      <vt:lpstr>PowerPoint Presentation</vt:lpstr>
      <vt:lpstr>Pulse Position Modulation (PPM):</vt:lpstr>
      <vt:lpstr>PowerPoint Presentation</vt:lpstr>
      <vt:lpstr>PowerPoint Presentation</vt:lpstr>
      <vt:lpstr>Pulse Position Demodulation:</vt:lpstr>
      <vt:lpstr>PowerPoint Presentation</vt:lpstr>
      <vt:lpstr>PowerPoint Presentation</vt:lpstr>
      <vt:lpstr>PowerPoint Presentation</vt:lpstr>
      <vt:lpstr>PowerPoint Presentation</vt:lpstr>
      <vt:lpstr>PowerPoint Presentation</vt:lpstr>
      <vt:lpstr>Pulse Code Modulation (PCM):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PCM Vs Non-linear PCM:</vt:lpstr>
      <vt:lpstr>Sampling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Quantization:</vt:lpstr>
      <vt:lpstr>PowerPoint Presentation</vt:lpstr>
      <vt:lpstr>PowerPoint Presentation</vt:lpstr>
      <vt:lpstr>PowerPoint Presentation</vt:lpstr>
      <vt:lpstr>PowerPoint Presentation</vt:lpstr>
      <vt:lpstr>PowerPoint Presentation</vt:lpstr>
      <vt:lpstr>Signal to Noise Ratio in PCM:</vt:lpstr>
      <vt:lpstr>PowerPoint Presentation</vt:lpstr>
      <vt:lpstr>PowerPoint Presentation</vt:lpstr>
      <vt:lpstr>Differential PCM:</vt:lpstr>
      <vt:lpstr>PowerPoint Presentation</vt:lpstr>
      <vt:lpstr>PowerPoint Presentation</vt:lpstr>
      <vt:lpstr>PowerPoint Presentation</vt:lpstr>
      <vt:lpstr>PowerPoint Presentation</vt:lpstr>
      <vt:lpstr>Delta Modulation (DM):</vt:lpstr>
      <vt:lpstr>Modulator Diagram</vt:lpstr>
      <vt:lpstr>PowerPoint Presentation</vt:lpstr>
      <vt:lpstr>PowerPoint Presentation</vt:lpstr>
      <vt:lpstr>PowerPoint Presentation</vt:lpstr>
      <vt:lpstr>Demodulator Diagram</vt:lpstr>
      <vt:lpstr>Drawbacks of  DM:</vt:lpstr>
      <vt:lpstr>PowerPoint Presentation</vt:lpstr>
      <vt:lpstr>PowerPoint Presentation</vt:lpstr>
      <vt:lpstr>Granular Error:</vt:lpstr>
      <vt:lpstr>PowerPoint Presentation</vt:lpstr>
      <vt:lpstr>PowerPoint Presentation</vt:lpstr>
      <vt:lpstr>PowerPoint Presentation</vt:lpstr>
      <vt:lpstr>Adaptive Delta Modulation (ADM):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Baseband Signal:</dc:title>
  <dc:creator>Anil Kumar Budati</dc:creator>
  <cp:lastModifiedBy>Anil Kumar Budati</cp:lastModifiedBy>
  <cp:revision>28</cp:revision>
  <dcterms:created xsi:type="dcterms:W3CDTF">2023-12-13T02:50:45Z</dcterms:created>
  <dcterms:modified xsi:type="dcterms:W3CDTF">2025-01-06T03:27:19Z</dcterms:modified>
</cp:coreProperties>
</file>